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7" r:id="rId3"/>
    <p:sldId id="265" r:id="rId4"/>
    <p:sldId id="263" r:id="rId5"/>
    <p:sldId id="264" r:id="rId6"/>
    <p:sldId id="268" r:id="rId7"/>
    <p:sldId id="274" r:id="rId8"/>
    <p:sldId id="275" r:id="rId9"/>
    <p:sldId id="259" r:id="rId10"/>
    <p:sldId id="271" r:id="rId11"/>
    <p:sldId id="272" r:id="rId12"/>
    <p:sldId id="276" r:id="rId13"/>
    <p:sldId id="277" r:id="rId14"/>
    <p:sldId id="273" r:id="rId15"/>
    <p:sldId id="270" r:id="rId16"/>
    <p:sldId id="278" r:id="rId17"/>
    <p:sldId id="279" r:id="rId18"/>
    <p:sldId id="280" r:id="rId19"/>
    <p:sldId id="281" r:id="rId20"/>
    <p:sldId id="285" r:id="rId21"/>
    <p:sldId id="286" r:id="rId22"/>
    <p:sldId id="287" r:id="rId23"/>
    <p:sldId id="288" r:id="rId24"/>
    <p:sldId id="282" r:id="rId25"/>
    <p:sldId id="291" r:id="rId26"/>
    <p:sldId id="292" r:id="rId27"/>
    <p:sldId id="293" r:id="rId28"/>
    <p:sldId id="294" r:id="rId29"/>
    <p:sldId id="295" r:id="rId30"/>
    <p:sldId id="296" r:id="rId31"/>
    <p:sldId id="297" r:id="rId32"/>
    <p:sldId id="298" r:id="rId33"/>
    <p:sldId id="283" r:id="rId34"/>
    <p:sldId id="289" r:id="rId35"/>
    <p:sldId id="284" r:id="rId36"/>
    <p:sldId id="290" r:id="rId37"/>
    <p:sldId id="29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5AB"/>
    <a:srgbClr val="6B007B"/>
    <a:srgbClr val="E66C37"/>
    <a:srgbClr val="12239E"/>
    <a:srgbClr val="118DFF"/>
    <a:srgbClr val="141414"/>
    <a:srgbClr val="000000"/>
    <a:srgbClr val="111111"/>
    <a:srgbClr val="666666"/>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32" autoAdjust="0"/>
    <p:restoredTop sz="94660"/>
  </p:normalViewPr>
  <p:slideViewPr>
    <p:cSldViewPr snapToGrid="0">
      <p:cViewPr varScale="1">
        <p:scale>
          <a:sx n="107" d="100"/>
          <a:sy n="107" d="100"/>
        </p:scale>
        <p:origin x="1836" y="11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09C70-F6B6-5713-B5A2-98CB528CB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252111-324A-4E46-1B14-22C8ADA4B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FA13CB0-DB3B-5A36-01FC-06044F8745D9}"/>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89BE26DC-83A9-16A0-F911-A62A9EC511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874376-8FE9-96F5-63A7-464FFE8B48E2}"/>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422524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EDFEB-C459-0299-D16C-34EC62CEFCF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05DD0E-F12A-6AAB-1E58-593AA401D4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57A4EB-A2FA-0C31-2EED-F0D97F4D6EAF}"/>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E88C157E-9C03-1993-8133-BD43154B5F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9A97A6-5208-E0F6-95F3-8ACFE7698127}"/>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418292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41C5FD-5304-0C22-C29A-3398DD13E4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133E636-0E45-D436-52AF-C63E94BB9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722838-82EA-648F-6727-B9CECD0B50CE}"/>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695F5EBD-9405-CAE2-A22A-EEA90D09CF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2B0777-C6C9-8C98-D0BE-A2E4201F0379}"/>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340964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75B98-0899-894F-1DDF-E86D3BD7CAD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1B3768-0C04-C6EA-5498-147B7340EA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AFEF9E-6217-9545-1785-03473C944EFB}"/>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209E2838-BB9B-8D15-F102-2EC7875879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F41D1F-B393-4005-3AFB-541FC37EA238}"/>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1106472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4688-BFC0-8FA1-13B8-59FA9CF7D4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D166220-1193-2AC6-F5D1-05270A1F4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6C17B-F969-1055-B3B0-B567D6DA815D}"/>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ABF030B0-648B-AB11-F6FD-D7AEE8F283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BE4410-4ADA-E676-1A9B-9A533FF18D24}"/>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364971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AFCF-DA36-A6A2-60A8-4626E7C4EB4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057DD6-88CF-E7C7-56E0-C74CB6014A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94AD3B-5C52-3E02-74D6-420B1289D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CE77311-3F37-015A-BCAA-37B82703EE24}"/>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6" name="Footer Placeholder 5">
            <a:extLst>
              <a:ext uri="{FF2B5EF4-FFF2-40B4-BE49-F238E27FC236}">
                <a16:creationId xmlns:a16="http://schemas.microsoft.com/office/drawing/2014/main" id="{4336AC08-5B36-30D3-AF2A-5E58A175424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FDDE0B-4D43-090E-22AC-C5B71CDCC986}"/>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3050729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4FF43-279A-18E4-0B8B-E497079A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7B01F1-6C86-0223-E4D0-1EBFC1E50C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275051-23B6-F344-6B0F-2EE356AE2B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13ABF30-31AE-A483-8B6B-0CA09D064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934C8-8AE4-AB3C-470E-A4F42513CD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DF82483-00D9-DF89-F76F-F4D9C4C1D98A}"/>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8" name="Footer Placeholder 7">
            <a:extLst>
              <a:ext uri="{FF2B5EF4-FFF2-40B4-BE49-F238E27FC236}">
                <a16:creationId xmlns:a16="http://schemas.microsoft.com/office/drawing/2014/main" id="{58F85C21-B81D-0EB0-80C4-FC04B1C0DC9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1571B4-008D-6095-3A56-40C4695ABF40}"/>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844846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BC61D-5BC5-E7FC-C4D6-CCB5CC84C08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BBFACD2-BCF5-6378-A8C7-ACF52A27B0BC}"/>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4" name="Footer Placeholder 3">
            <a:extLst>
              <a:ext uri="{FF2B5EF4-FFF2-40B4-BE49-F238E27FC236}">
                <a16:creationId xmlns:a16="http://schemas.microsoft.com/office/drawing/2014/main" id="{2C9EB1E5-6A1D-2012-5006-59E3AC0E060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A336184-BC8C-9823-D1EE-BBE26A4AFBE1}"/>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26362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333326-306C-8E7B-D7F3-DF20D94FFBED}"/>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3" name="Footer Placeholder 2">
            <a:extLst>
              <a:ext uri="{FF2B5EF4-FFF2-40B4-BE49-F238E27FC236}">
                <a16:creationId xmlns:a16="http://schemas.microsoft.com/office/drawing/2014/main" id="{3B95BF20-71AA-5EC0-EC00-C9EA85D2C27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D27CED9-54AE-E341-63BE-B97CB46F634F}"/>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1006608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46C16-6B13-4B8B-C75E-74F9A9021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F727C44-A29A-30BC-A179-7643DE7A62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3FBAB5-1F33-3617-E1B2-C66C43C02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C06188-82BC-FB59-70EF-F0015EBD12FC}"/>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6" name="Footer Placeholder 5">
            <a:extLst>
              <a:ext uri="{FF2B5EF4-FFF2-40B4-BE49-F238E27FC236}">
                <a16:creationId xmlns:a16="http://schemas.microsoft.com/office/drawing/2014/main" id="{B61E71DE-04F8-CC68-180D-4EBC3566C7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A77E7C-DE07-3C2C-EAA0-E9CEF77DD885}"/>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420357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BA61D-98AD-8896-EA7F-BD90042132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1FFDBB-C42D-127C-9A26-A9283D9658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177FA69-F903-2062-FEBB-4EBC4CD70F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D4E3-6FE4-3D36-B7B6-263159671443}"/>
              </a:ext>
            </a:extLst>
          </p:cNvPr>
          <p:cNvSpPr>
            <a:spLocks noGrp="1"/>
          </p:cNvSpPr>
          <p:nvPr>
            <p:ph type="dt" sz="half" idx="10"/>
          </p:nvPr>
        </p:nvSpPr>
        <p:spPr/>
        <p:txBody>
          <a:bodyPr/>
          <a:lstStyle/>
          <a:p>
            <a:fld id="{1F4113D0-E958-4FDE-B999-C8DEE0A8913E}" type="datetimeFigureOut">
              <a:rPr lang="en-IN" smtClean="0"/>
              <a:t>28-02-2025</a:t>
            </a:fld>
            <a:endParaRPr lang="en-IN"/>
          </a:p>
        </p:txBody>
      </p:sp>
      <p:sp>
        <p:nvSpPr>
          <p:cNvPr id="6" name="Footer Placeholder 5">
            <a:extLst>
              <a:ext uri="{FF2B5EF4-FFF2-40B4-BE49-F238E27FC236}">
                <a16:creationId xmlns:a16="http://schemas.microsoft.com/office/drawing/2014/main" id="{56B25CF4-A431-EBF8-5153-8AD11C6AC5D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24EF95-6CAE-D63A-5081-C12FFA859D8B}"/>
              </a:ext>
            </a:extLst>
          </p:cNvPr>
          <p:cNvSpPr>
            <a:spLocks noGrp="1"/>
          </p:cNvSpPr>
          <p:nvPr>
            <p:ph type="sldNum" sz="quarter" idx="12"/>
          </p:nvPr>
        </p:nvSpPr>
        <p:spPr/>
        <p:txBody>
          <a:bodyPr/>
          <a:lstStyle/>
          <a:p>
            <a:fld id="{DE464940-D304-467F-B7AF-FC0277AD61A0}" type="slidenum">
              <a:rPr lang="en-IN" smtClean="0"/>
              <a:t>‹#›</a:t>
            </a:fld>
            <a:endParaRPr lang="en-IN"/>
          </a:p>
        </p:txBody>
      </p:sp>
    </p:spTree>
    <p:extLst>
      <p:ext uri="{BB962C8B-B14F-4D97-AF65-F5344CB8AC3E}">
        <p14:creationId xmlns:p14="http://schemas.microsoft.com/office/powerpoint/2010/main" val="2041108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4AF06A-2E99-C68C-4B26-B22CB9866D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8F0A56-6D30-0AAB-0B6F-8FB6E99B8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79D0A-2F3A-580B-6FD9-4EB898E59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113D0-E958-4FDE-B999-C8DEE0A8913E}" type="datetimeFigureOut">
              <a:rPr lang="en-IN" smtClean="0"/>
              <a:t>28-02-2025</a:t>
            </a:fld>
            <a:endParaRPr lang="en-IN"/>
          </a:p>
        </p:txBody>
      </p:sp>
      <p:sp>
        <p:nvSpPr>
          <p:cNvPr id="5" name="Footer Placeholder 4">
            <a:extLst>
              <a:ext uri="{FF2B5EF4-FFF2-40B4-BE49-F238E27FC236}">
                <a16:creationId xmlns:a16="http://schemas.microsoft.com/office/drawing/2014/main" id="{50E30B83-5D57-0EE8-0F19-7942F9CD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D05607-2B1A-3E11-EF77-E14FD8ACE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464940-D304-467F-B7AF-FC0277AD61A0}" type="slidenum">
              <a:rPr lang="en-IN" smtClean="0"/>
              <a:t>‹#›</a:t>
            </a:fld>
            <a:endParaRPr lang="en-IN"/>
          </a:p>
        </p:txBody>
      </p:sp>
    </p:spTree>
    <p:extLst>
      <p:ext uri="{BB962C8B-B14F-4D97-AF65-F5344CB8AC3E}">
        <p14:creationId xmlns:p14="http://schemas.microsoft.com/office/powerpoint/2010/main" val="1971328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40.png"/><Relationship Id="rId3" Type="http://schemas.openxmlformats.org/officeDocument/2006/relationships/image" Target="../media/image20.png"/><Relationship Id="rId7" Type="http://schemas.openxmlformats.org/officeDocument/2006/relationships/image" Target="../media/image22.png"/><Relationship Id="rId12" Type="http://schemas.openxmlformats.org/officeDocument/2006/relationships/slide" Target="slide33.xml"/><Relationship Id="rId2" Type="http://schemas.openxmlformats.org/officeDocument/2006/relationships/image" Target="../media/image4.jpg"/><Relationship Id="rId16"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slide" Target="slide19.xml"/><Relationship Id="rId11" Type="http://schemas.openxmlformats.org/officeDocument/2006/relationships/image" Target="../media/image24.png"/><Relationship Id="rId5" Type="http://schemas.openxmlformats.org/officeDocument/2006/relationships/image" Target="../media/image22.png"/><Relationship Id="rId15" Type="http://schemas.openxmlformats.org/officeDocument/2006/relationships/slide" Target="slide35.xml"/><Relationship Id="rId10" Type="http://schemas.openxmlformats.org/officeDocument/2006/relationships/image" Target="../media/image23.png"/><Relationship Id="rId4" Type="http://schemas.openxmlformats.org/officeDocument/2006/relationships/image" Target="../media/image21.svg"/><Relationship Id="rId9" Type="http://schemas.openxmlformats.org/officeDocument/2006/relationships/slide" Target="slide24.xml"/><Relationship Id="rId1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web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web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bin"/><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7.xml"/><Relationship Id="rId3" Type="http://schemas.openxmlformats.org/officeDocument/2006/relationships/image" Target="../media/image6.png"/><Relationship Id="rId7" Type="http://schemas.openxmlformats.org/officeDocument/2006/relationships/slide" Target="slide15.xml"/><Relationship Id="rId12"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slide" Target="slide11.xml"/><Relationship Id="rId4" Type="http://schemas.openxmlformats.org/officeDocument/2006/relationships/slide" Target="slide9.xml"/><Relationship Id="rId9" Type="http://schemas.openxmlformats.org/officeDocument/2006/relationships/image" Target="../media/image8.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37A56E3-0A6A-2136-CA1E-002F3BF6B920}"/>
              </a:ext>
            </a:extLst>
          </p:cNvPr>
          <p:cNvSpPr/>
          <p:nvPr/>
        </p:nvSpPr>
        <p:spPr>
          <a:xfrm>
            <a:off x="64926" y="2608730"/>
            <a:ext cx="105403" cy="116813"/>
          </a:xfrm>
          <a:prstGeom prst="ellipse">
            <a:avLst/>
          </a:prstGeom>
          <a:solidFill>
            <a:srgbClr val="C13A8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41A71C9-652E-B27D-DD1A-2E7ABCAB22C1}"/>
              </a:ext>
            </a:extLst>
          </p:cNvPr>
          <p:cNvSpPr/>
          <p:nvPr/>
        </p:nvSpPr>
        <p:spPr>
          <a:xfrm>
            <a:off x="64925" y="2980627"/>
            <a:ext cx="105403" cy="116813"/>
          </a:xfrm>
          <a:prstGeom prst="ellipse">
            <a:avLst/>
          </a:prstGeom>
          <a:solidFill>
            <a:srgbClr val="2A65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B120BD2-14FF-B441-D1A2-D5D898CF6FD7}"/>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CE7F5242-5596-80AF-A384-37BF27391399}"/>
              </a:ext>
            </a:extLst>
          </p:cNvPr>
          <p:cNvSpPr/>
          <p:nvPr/>
        </p:nvSpPr>
        <p:spPr>
          <a:xfrm>
            <a:off x="2052918" y="770965"/>
            <a:ext cx="45719" cy="53788"/>
          </a:xfrm>
          <a:prstGeom prst="ellipse">
            <a:avLst/>
          </a:prstGeom>
          <a:solidFill>
            <a:schemeClr val="bg1"/>
          </a:solidFill>
          <a:ln>
            <a:no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0D91728E-1964-42A2-4BA0-2D4926A08122}"/>
              </a:ext>
            </a:extLst>
          </p:cNvPr>
          <p:cNvSpPr/>
          <p:nvPr/>
        </p:nvSpPr>
        <p:spPr>
          <a:xfrm>
            <a:off x="2052917" y="923365"/>
            <a:ext cx="45719" cy="53788"/>
          </a:xfrm>
          <a:prstGeom prst="ellipse">
            <a:avLst/>
          </a:prstGeom>
          <a:solidFill>
            <a:schemeClr val="bg1"/>
          </a:solidFill>
          <a:ln>
            <a:no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F9B08EE8-5E83-30C2-5B99-CED229E9E898}"/>
              </a:ext>
            </a:extLst>
          </p:cNvPr>
          <p:cNvSpPr/>
          <p:nvPr/>
        </p:nvSpPr>
        <p:spPr>
          <a:xfrm>
            <a:off x="2052917" y="1075765"/>
            <a:ext cx="45719" cy="53788"/>
          </a:xfrm>
          <a:prstGeom prst="ellipse">
            <a:avLst/>
          </a:prstGeom>
          <a:solidFill>
            <a:schemeClr val="bg1"/>
          </a:solidFill>
          <a:ln>
            <a:no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F6DF4299-DDD7-266B-D7D5-2876D07FAA14}"/>
              </a:ext>
            </a:extLst>
          </p:cNvPr>
          <p:cNvSpPr/>
          <p:nvPr/>
        </p:nvSpPr>
        <p:spPr>
          <a:xfrm>
            <a:off x="2052917" y="1228165"/>
            <a:ext cx="45719" cy="53788"/>
          </a:xfrm>
          <a:prstGeom prst="ellipse">
            <a:avLst/>
          </a:prstGeom>
          <a:solidFill>
            <a:schemeClr val="bg1"/>
          </a:solidFill>
          <a:ln>
            <a:no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17F78C8C-A611-D5F8-9779-AC2DA551D34B}"/>
              </a:ext>
            </a:extLst>
          </p:cNvPr>
          <p:cNvSpPr/>
          <p:nvPr/>
        </p:nvSpPr>
        <p:spPr>
          <a:xfrm>
            <a:off x="2052917" y="1380565"/>
            <a:ext cx="45719" cy="53788"/>
          </a:xfrm>
          <a:prstGeom prst="ellipse">
            <a:avLst/>
          </a:prstGeom>
          <a:solidFill>
            <a:schemeClr val="bg1"/>
          </a:solidFill>
          <a:ln>
            <a:no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B5A83D9-AE87-3126-8BCF-9FFD36587345}"/>
              </a:ext>
            </a:extLst>
          </p:cNvPr>
          <p:cNvSpPr/>
          <p:nvPr/>
        </p:nvSpPr>
        <p:spPr>
          <a:xfrm>
            <a:off x="3162152" y="1166843"/>
            <a:ext cx="5867697" cy="4524315"/>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9600" b="1" cap="none" spc="0" dirty="0">
                <a:ln w="12700">
                  <a:noFill/>
                  <a:prstDash val="solid"/>
                </a:ln>
                <a:solidFill>
                  <a:srgbClr val="15E5EF"/>
                </a:solidFill>
                <a:effectLst>
                  <a:outerShdw dist="38100" dir="2640000" algn="bl" rotWithShape="0">
                    <a:schemeClr val="accent1"/>
                  </a:outerShdw>
                </a:effectLst>
              </a:rPr>
              <a:t>THE </a:t>
            </a:r>
          </a:p>
          <a:p>
            <a:pPr algn="ctr"/>
            <a:r>
              <a:rPr lang="en-US" sz="9600" b="1" cap="none" spc="0" dirty="0">
                <a:ln w="12700">
                  <a:noFill/>
                  <a:prstDash val="solid"/>
                </a:ln>
                <a:solidFill>
                  <a:srgbClr val="15E5EF"/>
                </a:solidFill>
                <a:effectLst>
                  <a:outerShdw dist="38100" dir="2640000" algn="bl" rotWithShape="0">
                    <a:schemeClr val="accent1"/>
                  </a:outerShdw>
                </a:effectLst>
              </a:rPr>
              <a:t>BUDGET </a:t>
            </a:r>
          </a:p>
          <a:p>
            <a:pPr algn="ctr"/>
            <a:r>
              <a:rPr lang="en-US" sz="9600" b="1" cap="none" spc="0" dirty="0">
                <a:ln w="12700">
                  <a:noFill/>
                  <a:prstDash val="solid"/>
                </a:ln>
                <a:solidFill>
                  <a:srgbClr val="15E5EF"/>
                </a:solidFill>
                <a:effectLst>
                  <a:outerShdw dist="38100" dir="2640000" algn="bl" rotWithShape="0">
                    <a:schemeClr val="accent1"/>
                  </a:outerShdw>
                </a:effectLst>
              </a:rPr>
              <a:t>BLUEPRINT</a:t>
            </a:r>
          </a:p>
        </p:txBody>
      </p:sp>
    </p:spTree>
    <p:extLst>
      <p:ext uri="{BB962C8B-B14F-4D97-AF65-F5344CB8AC3E}">
        <p14:creationId xmlns:p14="http://schemas.microsoft.com/office/powerpoint/2010/main" val="74529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0.01093 0.01088 L 0.01093 0.01088 C 0.01328 0.01134 0.01588 0.01088 0.01822 0.01227 C 0.01914 0.01273 0.01549 0.0118 0.01523 0.01366 C 0.01497 0.01528 0.01666 0.01643 0.01744 0.01736 C 0.01914 0.01944 0.02083 0.02037 0.02265 0.0213 C 0.02695 0.02917 0.02239 0.02199 0.02851 0.02801 C 0.03007 0.0294 0.03151 0.03148 0.03294 0.0331 C 0.03724 0.04583 0.03268 0.03518 0.03802 0.04236 C 0.03919 0.04375 0.03984 0.04606 0.04101 0.04745 C 0.04283 0.04977 0.04531 0.05 0.04687 0.05278 C 0.04739 0.0537 0.04778 0.05486 0.04843 0.05532 C 0.04921 0.05625 0.05039 0.05625 0.0513 0.05671 C 0.05208 0.05764 0.0526 0.05926 0.05351 0.05926 C 0.05768 0.05972 0.06562 0.05764 0.07044 0.05671 C 0.07591 0.05347 0.07343 0.05532 0.07773 0.05139 C 0.08203 0.04375 0.07604 0.05486 0.08072 0.04491 C 0.0819 0.04236 0.08437 0.03866 0.08593 0.03704 C 0.0871 0.03588 0.09088 0.03472 0.09179 0.03449 C 0.09544 0.03495 0.09908 0.03472 0.10273 0.03588 C 0.1039 0.03611 0.10468 0.03773 0.10572 0.03842 C 0.10742 0.03935 0.10911 0.04005 0.11093 0.04097 C 0.11302 0.04467 0.11224 0.04421 0.11601 0.0463 C 0.1194 0.04815 0.12291 0.04954 0.1263 0.05139 C 0.12708 0.05185 0.12773 0.05231 0.12851 0.05278 L 0.13437 0.05532 C 0.13697 0.0544 0.13945 0.05393 0.14179 0.05139 C 0.14309 0.05 0.14466 0.04606 0.14544 0.04352 C 0.14596 0.0419 0.14635 0.04005 0.14687 0.03842 C 0.14726 0.03727 0.14791 0.03657 0.14843 0.03588 C 0.14856 0.03403 0.14817 0.03079 0.14908 0.03055 C 0.15195 0.02986 0.15898 0.03264 0.16237 0.03588 C 0.16432 0.03773 0.16614 0.04028 0.16822 0.04236 C 0.1694 0.04352 0.1707 0.04375 0.17187 0.04491 C 0.17291 0.04606 0.17369 0.04792 0.17487 0.04884 C 0.1763 0.05 0.17786 0.05046 0.17929 0.05139 C 0.18125 0.05278 0.1832 0.05417 0.18515 0.05532 C 0.18606 0.05602 0.1871 0.05625 0.18815 0.05671 C 0.18984 0.05741 0.19153 0.05856 0.19322 0.05926 C 0.19427 0.05972 0.19518 0.05995 0.19622 0.06065 C 0.20703 0.06805 0.19908 0.06412 0.20572 0.06713 C 0.20677 0.07014 0.20755 0.07338 0.20872 0.07639 C 0.20911 0.07731 0.2095 0.07963 0.21015 0.07893 C 0.21666 0.07153 0.21601 0.06875 0.21901 0.05926 C 0.2194 0.05787 0.21992 0.05671 0.22044 0.05532 C 0.22252 0.04028 0.21966 0.0588 0.22265 0.0463 C 0.22304 0.04467 0.22317 0.04282 0.22343 0.04097 C 0.22682 0.04352 0.23046 0.04537 0.23372 0.04884 C 0.24661 0.06342 0.23593 0.05417 0.24101 0.06319 C 0.24166 0.06435 0.24257 0.06481 0.24322 0.06574 C 0.24427 0.06713 0.24531 0.06829 0.24622 0.06967 C 0.24726 0.0713 0.24804 0.07361 0.24908 0.075 C 0.25143 0.07801 0.25963 0.08495 0.26158 0.0868 C 0.26263 0.0875 0.26367 0.08819 0.26458 0.08935 C 0.26627 0.0919 0.26796 0.09444 0.26966 0.09722 C 0.27161 0.10023 0.27265 0.1037 0.27565 0.10509 L 0.27851 0.10625 C 0.27903 0.1081 0.2789 0.1118 0.27994 0.11157 C 0.28346 0.11111 0.28645 0.10741 0.28958 0.10509 C 0.29036 0.1044 0.2944 0.09907 0.29466 0.09861 C 0.29492 0.09722 0.29492 0.0956 0.29544 0.09467 C 0.29895 0.0868 0.3026 0.09792 0.30572 0.10231 C 0.30781 0.10532 0.30963 0.10856 0.31158 0.11157 C 0.31237 0.11273 0.31302 0.11435 0.3138 0.11551 C 0.31471 0.1169 0.31588 0.11805 0.31679 0.11944 C 0.31731 0.12014 0.3177 0.1213 0.31822 0.12199 C 0.31979 0.12384 0.3233 0.12616 0.32487 0.12731 C 0.32929 0.12454 0.32565 0.12801 0.32851 0.1169 C 0.32929 0.11389 0.33059 0.11157 0.33151 0.10903 C 0.3371 0.09236 0.32929 0.11342 0.33437 0.09977 C 0.33554 0.09167 0.33554 0.08958 0.33737 0.08287 C 0.33854 0.07847 0.33906 0.07315 0.34101 0.06967 L 0.34765 0.05787 L 0.34987 0.05417 C 0.35117 0.05162 0.35182 0.05092 0.35286 0.04745 C 0.35312 0.0463 0.35325 0.04491 0.35351 0.04352 C 0.35572 0.04583 0.3582 0.04722 0.36015 0.05023 C 0.36445 0.05648 0.36796 0.06412 0.37187 0.07106 C 0.37239 0.07199 0.37291 0.07268 0.37343 0.07361 C 0.37434 0.07592 0.37526 0.07824 0.3763 0.08009 C 0.37851 0.08426 0.38033 0.08912 0.38294 0.0919 C 0.38737 0.09676 0.38971 0.09884 0.39401 0.10625 C 0.39466 0.10764 0.39557 0.1088 0.39622 0.11018 C 0.39687 0.1118 0.39687 0.11412 0.39765 0.11551 C 0.39908 0.11805 0.40117 0.11967 0.40286 0.12199 C 0.40416 0.12407 0.4052 0.12662 0.40651 0.12847 C 0.42265 0.15417 0.41015 0.13241 0.42187 0.15347 L 0.42565 0.15995 L 0.42708 0.1625 C 0.42734 0.16389 0.42721 0.16551 0.42786 0.16643 C 0.43007 0.1706 0.43164 0.16528 0.43294 0.1625 C 0.43372 0.16088 0.43437 0.15903 0.43515 0.15741 C 0.43541 0.15602 0.43554 0.15463 0.43593 0.15347 C 0.43789 0.1463 0.43971 0.14745 0.44466 0.14282 C 0.44661 0.1412 0.44856 0.13935 0.45065 0.13773 C 0.45234 0.13634 0.45403 0.13518 0.45572 0.1338 C 0.45651 0.1331 0.45716 0.13171 0.45794 0.13125 C 0.45885 0.13055 0.46393 0.1287 0.46458 0.12847 C 0.47005 0.13102 0.46588 0.1287 0.47343 0.13634 C 0.47994 0.14329 0.4789 0.14213 0.48515 0.14676 C 0.48593 0.14421 0.48684 0.1419 0.48737 0.13912 C 0.48789 0.13611 0.48776 0.13287 0.48815 0.12986 C 0.49023 0.11018 0.48906 0.12569 0.49036 0.11018 C 0.49088 0.10417 0.49101 0.09792 0.49179 0.0919 C 0.49244 0.08634 0.49479 0.07639 0.49622 0.07106 C 0.49908 0.05995 0.49843 0.06157 0.50286 0.05278 C 0.50377 0.05092 0.5052 0.04861 0.50651 0.04745 C 0.50742 0.04676 0.50846 0.04676 0.50937 0.0463 C 0.5121 0.0368 0.51054 0.04282 0.5138 0.02801 C 0.51432 0.02569 0.51458 0.02338 0.51536 0.0213 C 0.51718 0.01597 0.51796 0.01435 0.51901 0.00833 C 0.5207 -0.00139 0.51966 -0.00301 0.52343 -0.01134 C 0.52421 -0.01296 0.52552 -0.01366 0.5263 -0.01528 C 0.52721 -0.01667 0.52773 -0.01898 0.52851 -0.02037 C 0.52968 -0.02245 0.53099 -0.02384 0.53216 -0.0257 C 0.53684 -0.03287 0.53151 -0.02639 0.53815 -0.03357 C 0.53854 -0.03519 0.53893 -0.03727 0.53958 -0.03866 C 0.54114 -0.04213 0.54335 -0.04421 0.54466 -0.04792 C 0.54674 -0.05324 0.54791 -0.05695 0.5513 -0.06088 C 0.55286 -0.06273 0.55403 -0.06528 0.55572 -0.0662 L 0.55794 -0.06736 C 0.58033 -0.06458 0.56093 -0.06783 0.57187 -0.06482 C 0.57382 -0.06435 0.57591 -0.06412 0.57786 -0.06366 C 0.57981 -0.06296 0.58177 -0.06181 0.58372 -0.06088 C 0.59075 -0.0581 0.59296 -0.05787 0.60065 -0.05579 C 0.6026 -0.0544 0.60442 -0.05255 0.60651 -0.05185 C 0.60885 -0.05093 0.61145 -0.05093 0.6138 -0.05046 C 0.61562 -0.05023 0.61731 -0.04954 0.61901 -0.04908 C 0.62096 -0.04861 0.62291 -0.04838 0.62487 -0.04792 C 0.62617 -0.04745 0.62734 -0.04699 0.62851 -0.04653 C 0.63072 -0.04607 0.63294 -0.0456 0.63515 -0.04537 C 0.64205 -0.0456 0.64882 -0.04699 0.65572 -0.04653 C 0.65781 -0.04653 0.65989 -0.04583 0.66158 -0.04398 C 0.66445 -0.04097 0.6664 -0.03565 0.66901 -0.03218 C 0.67031 -0.03033 0.672 -0.02986 0.67343 -0.02824 C 0.67539 -0.02593 0.67708 -0.02245 0.67929 -0.02037 C 0.68932 -0.01158 0.67643 -0.02477 0.68658 -0.01389 C 0.68841 -0.00926 0.68828 -0.00903 0.69101 -0.00486 C 0.69166 -0.0037 0.69257 -0.00324 0.69322 -0.00208 C 0.69479 0.00023 0.69609 0.00324 0.69765 0.00579 C 0.7013 0.01157 0.70494 0.01713 0.70872 0.02268 C 0.71015 0.025 0.71132 0.02778 0.71315 0.02917 L 0.72122 0.03588 C 0.72213 0.03657 0.72317 0.03773 0.72408 0.03842 C 0.73216 0.04375 0.72187 0.03495 0.73007 0.04236 C 0.73346 0.04143 0.73697 0.0412 0.74036 0.03958 C 0.74166 0.03912 0.74296 0.03287 0.74322 0.03194 C 0.74375 0.03055 0.74427 0.0294 0.74479 0.02801 C 0.74505 0.02662 0.74518 0.02523 0.74544 0.02407 C 0.74583 0.02268 0.74648 0.02153 0.74687 0.02014 C 0.74882 0.01319 0.74622 0.01875 0.74908 0.01366 L 0.75065 0.00579 C 0.75182 -0.0007 0.75065 0.00255 0.75507 -0.00208 C 0.75794 0.00046 0.76119 0.00231 0.7638 0.00579 C 0.76588 0.0081 0.76679 0.01296 0.76901 0.01481 C 0.77057 0.0162 0.77278 0.01782 0.77408 0.02014 C 0.77539 0.02222 0.77643 0.02477 0.77786 0.02662 C 0.77903 0.02847 0.78046 0.02986 0.78151 0.03194 C 0.78359 0.03588 0.78515 0.04097 0.78737 0.04491 L 0.7888 0.04745 C 0.79153 0.05949 0.78854 0.04977 0.79544 0.06065 C 0.80286 0.07222 0.79075 0.05717 0.79908 0.06713 C 0.80065 0.06574 0.80208 0.06435 0.80351 0.06319 C 0.80455 0.0625 0.80559 0.0625 0.80651 0.0618 C 0.80729 0.06134 0.80781 0.05972 0.80872 0.05926 C 0.81041 0.05833 0.8121 0.05833 0.8138 0.05787 C 0.8151 0.05717 0.81627 0.05509 0.81757 0.05532 C 0.81992 0.05602 0.82187 0.05903 0.82408 0.06065 C 0.82552 0.06157 0.82708 0.06227 0.82851 0.06319 C 0.83385 0.0669 0.82916 0.06481 0.83515 0.06967 C 0.8371 0.0713 0.83906 0.07222 0.84101 0.07361 C 0.84205 0.0743 0.84296 0.07569 0.84401 0.07639 C 0.84661 0.07755 0.84947 0.07778 0.85208 0.07893 C 0.85364 0.07963 0.85507 0.08055 0.85651 0.08148 C 0.86106 0.08449 0.86237 0.08565 0.86679 0.08796 C 0.87057 0.09005 0.86927 0.08889 0.87343 0.09074 C 0.87421 0.09097 0.87487 0.09143 0.87565 0.0919 C 0.87851 0.08981 0.88164 0.08796 0.8845 0.08542 C 0.88502 0.08495 0.88541 0.08356 0.88593 0.08287 C 0.88684 0.08148 0.88789 0.08032 0.8888 0.07893 C 0.89062 0.07592 0.89166 0.07106 0.89401 0.06967 C 0.8996 0.06643 0.89765 0.06829 0.90286 0.0618 C 0.91067 0.05208 0.89856 0.06551 0.91315 0.05023 L 0.91679 0.0463 C 0.91979 0.04676 0.92265 0.04676 0.92565 0.04745 C 0.92877 0.04838 0.93424 0.05092 0.93737 0.05278 C 0.93893 0.05347 0.94036 0.05463 0.94179 0.05532 C 0.94296 0.05602 0.94427 0.05602 0.94544 0.05671 C 0.96237 0.06597 0.94062 0.05579 0.95729 0.06319 C 0.96705 0.06273 0.97682 0.0618 0.98671 0.0618 L 0.98671 0.05787 " pathEditMode="relative" ptsTypes="AAAAAAAAAAAAAAAAAAAAAAAAAAAAAAAAAAAAAAAAAAAAAAAAAAAAAAAAAAAAAAAAAAAAAAAAAAAAAAAAAAAAAAAAAAAAAAAAAAAAAAAAAAAAAAAAAAAAAAAAAAAAAAAAAAAAAAAAAAAAAAAAAAAAAAAAAAAAAAAAAAAAAAAAAAAAAAAAAAAAAAAAAAAAAAA">
                                      <p:cBhvr>
                                        <p:cTn id="6" dur="2000" fill="hold"/>
                                        <p:tgtEl>
                                          <p:spTgt spid="4"/>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childTnLst>
                                    <p:animMotion origin="layout" path="M 0.00651 0.00509 L 0.00651 0.00509 C 0.01002 0.01064 0.01588 0.0199 0.02044 0.02476 C 0.02187 0.02638 0.02343 0.02731 0.02487 0.0287 C 0.02591 0.02986 0.02669 0.03171 0.02773 0.03263 C 0.02981 0.03449 0.03216 0.03518 0.03437 0.03657 C 0.03541 0.03865 0.03619 0.0412 0.03737 0.04305 C 0.03932 0.04606 0.04544 0.04328 0.04609 0.04305 C 0.04687 0.04236 0.04752 0.04097 0.0483 0.0405 C 0.05026 0.03935 0.05247 0.03958 0.05429 0.03796 C 0.05651 0.03564 0.05833 0.03194 0.06015 0.0287 C 0.06184 0.02546 0.06432 0.01944 0.06601 0.01574 C 0.06888 0.01875 0.072 0.02129 0.07487 0.02476 C 0.07591 0.02615 0.07656 0.0287 0.07773 0.03009 C 0.07903 0.03148 0.08072 0.03148 0.08216 0.03263 C 0.08398 0.03402 0.08554 0.03657 0.08737 0.03796 C 0.09375 0.04282 0.09479 0.04189 0.10208 0.04305 C 0.10768 0.04259 0.1138 0.04583 0.11888 0.04189 C 0.11914 0.04166 0.1276 0.02453 0.12994 0.01828 C 0.13072 0.0162 0.13112 0.01342 0.13216 0.0118 C 0.13346 0.00972 0.13515 0.00902 0.13658 0.00787 C 0.14349 0.01597 0.13072 0.00069 0.14544 0.01967 C 0.14752 0.02245 0.15 0.02453 0.15208 0.02754 C 0.15429 0.03055 0.15625 0.03472 0.15859 0.03796 C 0.1595 0.03912 0.16067 0.03958 0.16158 0.0405 C 0.1638 0.04305 0.16588 0.04606 0.16822 0.04838 C 0.17083 0.05115 0.17552 0.0537 0.17851 0.05486 C 0.1802 0.05555 0.1819 0.05578 0.18359 0.05625 C 0.18632 0.05277 0.18932 0.04976 0.19179 0.04583 C 0.19531 0.03981 0.19388 0.03842 0.19609 0.03263 C 0.19778 0.02847 0.2013 0.02083 0.2013 0.02083 C 0.20729 0.0287 0.21276 0.03518 0.21822 0.04444 C 0.22005 0.04768 0.22148 0.05185 0.2233 0.05486 C 0.22421 0.05625 0.22539 0.05648 0.2263 0.0574 C 0.2276 0.05902 0.22864 0.06111 0.22994 0.06273 C 0.23164 0.06481 0.23346 0.06597 0.23515 0.06805 C 0.23697 0.07037 0.23841 0.07361 0.24023 0.07592 C 0.24166 0.07754 0.24322 0.07824 0.24466 0.07986 C 0.24596 0.08101 0.24713 0.08263 0.2483 0.08356 C 0.24947 0.08472 0.25078 0.08541 0.25208 0.08634 C 0.25351 0.0875 0.25494 0.08888 0.25638 0.09027 C 0.25742 0.09189 0.25807 0.09629 0.25937 0.09537 C 0.26184 0.09398 0.26276 0.08842 0.26458 0.08495 C 0.26835 0.07777 0.26744 0.07777 0.27109 0.07592 C 0.27213 0.07523 0.27304 0.075 0.27408 0.07453 C 0.27877 0.07893 0.28346 0.08287 0.28802 0.0875 C 0.28945 0.08912 0.29036 0.0912 0.29179 0.09282 C 0.29244 0.09375 0.29752 0.09838 0.29908 0.10069 C 0.30468 0.10902 0.29804 0.10069 0.30351 0.10717 C 0.30768 0.09745 0.30429 0.10717 0.30638 0.09421 C 0.3069 0.09143 0.3095 0.08425 0.31015 0.0824 C 0.31067 0.08055 0.31093 0.0787 0.31158 0.07708 C 0.3138 0.07175 0.32005 0.06458 0.32187 0.06134 C 0.32447 0.05671 0.3276 0.05138 0.32929 0.04583 C 0.33372 0.02986 0.32799 0.04953 0.33216 0.03657 C 0.33268 0.03495 0.33294 0.03287 0.33359 0.03125 C 0.33424 0.03009 0.33515 0.02963 0.3358 0.0287 C 0.3375 0.03171 0.33932 0.03472 0.34101 0.03796 C 0.34296 0.04166 0.34479 0.04606 0.34687 0.04976 C 0.35377 0.06134 0.35195 0.05486 0.35638 0.06412 C 0.36184 0.075 0.35533 0.06828 0.36744 0.08495 C 0.36966 0.08796 0.372 0.09074 0.37408 0.09421 C 0.37526 0.09606 0.37591 0.09861 0.37708 0.10069 C 0.37981 0.10601 0.38294 0.11111 0.3858 0.11643 C 0.38658 0.11759 0.38724 0.11921 0.38802 0.12037 C 0.397 0.13333 0.39362 0.12777 0.3983 0.13611 C 0.39882 0.13819 0.39921 0.1405 0.39987 0.14259 C 0.40026 0.14421 0.40026 0.14814 0.4013 0.14768 C 0.40273 0.14722 0.40273 0.14328 0.40351 0.1412 C 0.40416 0.13935 0.40481 0.1375 0.40572 0.13611 C 0.40937 0.13009 0.41145 0.1287 0.41601 0.12546 C 0.41796 0.12407 0.41992 0.12268 0.42187 0.12152 C 0.42526 0.11967 0.42864 0.11759 0.43216 0.11643 L 0.43958 0.11365 C 0.43997 0.11296 0.44036 0.11111 0.44101 0.11111 C 0.44726 0.11226 0.44804 0.11574 0.45208 0.12291 C 0.45351 0.12037 0.4552 0.11805 0.45638 0.11504 C 0.45885 0.10925 0.46119 0.10324 0.46302 0.09675 C 0.46354 0.0949 0.46419 0.09328 0.46458 0.09143 C 0.46484 0.08981 0.46497 0.08796 0.46523 0.08634 C 0.46614 0.08125 0.46692 0.07916 0.46822 0.07453 C 0.46849 0.07199 0.46862 0.06921 0.46888 0.06666 C 0.46914 0.06481 0.46953 0.06319 0.46966 0.06134 C 0.47005 0.05717 0.46979 0.05254 0.47044 0.04838 C 0.47083 0.0456 0.472 0.04328 0.47265 0.0405 C 0.47291 0.03935 0.47278 0.0375 0.4733 0.03657 C 0.47408 0.03541 0.47526 0.03588 0.4763 0.03518 C 0.47708 0.03495 0.47773 0.03449 0.47851 0.03402 C 0.48033 0.02916 0.48307 0.02222 0.48437 0.01689 C 0.48776 0.0037 0.48242 0.01898 0.48658 0.00787 C 0.48658 0.00763 0.48815 -0.00695 0.4888 -0.01042 C 0.48919 -0.01274 0.48945 -0.01528 0.49023 -0.01713 C 0.49101 -0.01875 0.49218 -0.01968 0.49322 -0.02107 C 0.49466 -0.02477 0.49479 -0.0257 0.49687 -0.02871 C 0.49752 -0.02987 0.49843 -0.03033 0.49908 -0.03149 C 0.50065 -0.0338 0.50208 -0.03658 0.50351 -0.03936 C 0.50442 -0.04098 0.50533 -0.04306 0.50638 -0.04445 L 0.51302 -0.05371 C 0.51562 -0.06297 0.51315 -0.05533 0.51744 -0.06412 C 0.51875 -0.06667 0.52005 -0.07037 0.52109 -0.07338 C 0.52369 -0.08681 0.52161 -0.08033 0.53958 -0.07593 C 0.54088 -0.07547 0.54192 -0.07338 0.54322 -0.072 C 0.5483 -0.06621 0.54752 -0.06621 0.55351 -0.06158 C 0.56679 -0.05139 0.55377 -0.06112 0.5608 -0.05625 C 0.5621 -0.05556 0.56328 -0.0544 0.56458 -0.05371 C 0.57005 -0.05093 0.57161 -0.05093 0.57708 -0.04977 L 0.58216 -0.04838 L 0.61237 -0.04977 C 0.6194 -0.05024 0.61523 -0.05093 0.62044 -0.05232 C 0.62408 -0.05348 0.62773 -0.05417 0.63138 -0.0551 C 0.63294 -0.05371 0.63437 -0.05255 0.6358 -0.05116 C 0.63684 -0.05 0.63763 -0.04815 0.6388 -0.04723 C 0.63971 -0.0463 0.64075 -0.04653 0.64166 -0.04584 C 0.64492 -0.04352 0.64713 -0.04121 0.64987 -0.03797 C 0.65078 -0.03681 0.65169 -0.03519 0.65273 -0.03403 C 0.65416 -0.03264 0.65572 -0.03172 0.65716 -0.0301 C 0.6694 -0.01621 0.65546 -0.03149 0.66237 -0.02107 C 0.66562 -0.01575 0.66953 -0.01204 0.67265 -0.00649 C 0.67382 -0.0044 0.675 -0.00209 0.6763 4.44444E-6 C 0.67981 0.00532 0.68307 0.0118 0.68737 0.01574 C 0.68828 0.01643 0.68932 0.01713 0.69023 0.01828 C 0.69153 0.0199 0.6927 0.02175 0.69388 0.02361 C 0.69531 0.02546 0.69687 0.02708 0.6983 0.0287 C 0.69987 0.02708 0.70143 0.02546 0.70273 0.02361 C 0.70494 0.02037 0.7069 0.01574 0.70859 0.0118 C 0.70885 0.00949 0.70911 0.0074 0.70937 0.00509 C 0.70976 0.00162 0.71041 -0.00186 0.7108 -0.00533 C 0.71197 -0.01482 0.71041 -0.01088 0.71302 -0.01575 C 0.71796 -0.0088 0.7233 -0.00278 0.72773 0.00509 C 0.73333 0.01504 0.73346 0.01666 0.74023 0.02361 C 0.74296 0.02615 0.74687 0.02824 0.74987 0.03009 C 0.7526 0.03518 0.74974 0.03055 0.75494 0.03518 C 0.75572 0.03588 0.75638 0.03703 0.75716 0.03796 C 0.7595 0.04027 0.76041 0.04027 0.76237 0.04305 C 0.76315 0.04421 0.7638 0.04583 0.76445 0.04699 C 0.76744 0.0449 0.77018 0.04074 0.7733 0.0405 C 0.78164 0.04004 0.78737 0.04907 0.79466 0.0537 C 0.79635 0.05463 0.79804 0.05439 0.79987 0.05486 C 0.80351 0.05601 0.80716 0.0574 0.8108 0.05879 C 0.81783 0.06504 0.81328 0.06111 0.82695 0.0706 C 0.83333 0.075 0.83112 0.07361 0.8358 0.07592 C 0.83776 0.07453 0.83984 0.07361 0.84166 0.07199 C 0.84283 0.07083 0.84362 0.06921 0.84466 0.06805 C 0.84609 0.06643 0.84752 0.06527 0.84908 0.06412 C 0.85468 0.05949 0.85507 0.05995 0.85937 0.05486 C 0.86041 0.0537 0.86132 0.05231 0.86237 0.05092 C 0.86484 0.04699 0.86601 0.04328 0.86888 0.0405 C 0.87005 0.03935 0.87135 0.03865 0.87265 0.03796 C 0.8763 0.03842 0.87994 0.03819 0.88359 0.03912 C 0.88476 0.03958 0.88554 0.0412 0.88658 0.04189 C 0.88776 0.04259 0.88906 0.04282 0.89023 0.04305 C 0.89362 0.04398 0.89713 0.0449 0.90052 0.04583 C 0.90911 0.0449 0.9177 0.04513 0.9263 0.04305 C 0.92864 0.04259 0.93059 0.03935 0.93294 0.03796 C 0.93411 0.03703 0.93528 0.03703 0.93658 0.03657 C 0.93802 0.03472 0.94257 0.02731 0.94466 0.02754 C 0.94583 0.02754 0.96184 0.03379 0.96523 0.03657 C 0.96835 0.03912 0.97109 0.04259 0.97408 0.04583 C 0.97708 0.04907 0.98033 0.05416 0.98294 0.0574 C 0.98437 0.05949 0.98737 0.06273 0.98737 0.06273 " pathEditMode="relative" ptsTypes="AAAAAAAAAAAAAAAAAAAAAAAAAAAAAAAAAAAAAAAAAAAAAAAAAAAAAAAAAAAAAAAAAAAAAAAAAAAAAAAAAAAAAAAAAAAAAAAAAAAAAAAAAAAAAAAAAAAAAAAAAAAAAAAAAAAAAAAAAAAAAAAAAAAAAAAAAAAAAAAA">
                                      <p:cBhvr>
                                        <p:cTn id="8" dur="2000" fill="hold"/>
                                        <p:tgtEl>
                                          <p:spTgt spid="5"/>
                                        </p:tgtEl>
                                        <p:attrNameLst>
                                          <p:attrName>ppt_x</p:attrName>
                                          <p:attrName>ppt_y</p:attrName>
                                        </p:attrNameLst>
                                      </p:cBhvr>
                                    </p:animMotion>
                                  </p:childTnLst>
                                </p:cTn>
                              </p:par>
                              <p:par>
                                <p:cTn id="9" presetID="63" presetClass="path" presetSubtype="0" repeatCount="indefinite" accel="50000" decel="50000" fill="hold" grpId="0" nodeType="withEffect">
                                  <p:stCondLst>
                                    <p:cond delay="0"/>
                                  </p:stCondLst>
                                  <p:childTnLst>
                                    <p:animMotion origin="layout" path="M -2.29167E-6 4.81481E-6 L 0.03933 4.81481E-6 " pathEditMode="relative" rAng="0" ptsTypes="AA">
                                      <p:cBhvr>
                                        <p:cTn id="10" dur="2000" fill="hold"/>
                                        <p:tgtEl>
                                          <p:spTgt spid="8"/>
                                        </p:tgtEl>
                                        <p:attrNameLst>
                                          <p:attrName>ppt_x</p:attrName>
                                          <p:attrName>ppt_y</p:attrName>
                                        </p:attrNameLst>
                                      </p:cBhvr>
                                      <p:rCtr x="1966" y="0"/>
                                    </p:animMotion>
                                  </p:childTnLst>
                                </p:cTn>
                              </p:par>
                              <p:par>
                                <p:cTn id="11" presetID="63" presetClass="path" presetSubtype="0" repeatCount="indefinite" accel="50000" decel="50000" fill="hold" grpId="0" nodeType="withEffect">
                                  <p:stCondLst>
                                    <p:cond delay="0"/>
                                  </p:stCondLst>
                                  <p:childTnLst>
                                    <p:animMotion origin="layout" path="M -2.29167E-6 2.59259E-6 L 0.06732 2.59259E-6 " pathEditMode="relative" rAng="0" ptsTypes="AA">
                                      <p:cBhvr>
                                        <p:cTn id="12" dur="2000" fill="hold"/>
                                        <p:tgtEl>
                                          <p:spTgt spid="9"/>
                                        </p:tgtEl>
                                        <p:attrNameLst>
                                          <p:attrName>ppt_x</p:attrName>
                                          <p:attrName>ppt_y</p:attrName>
                                        </p:attrNameLst>
                                      </p:cBhvr>
                                      <p:rCtr x="3359" y="0"/>
                                    </p:animMotion>
                                  </p:childTnLst>
                                </p:cTn>
                              </p:par>
                              <p:par>
                                <p:cTn id="13" presetID="63" presetClass="path" presetSubtype="0" repeatCount="indefinite" accel="50000" decel="50000" fill="hold" grpId="0" nodeType="withEffect">
                                  <p:stCondLst>
                                    <p:cond delay="0"/>
                                  </p:stCondLst>
                                  <p:childTnLst>
                                    <p:animMotion origin="layout" path="M -2.29167E-6 3.7037E-7 L 0.09375 3.7037E-7 " pathEditMode="relative" rAng="0" ptsTypes="AA">
                                      <p:cBhvr>
                                        <p:cTn id="14" dur="2000" fill="hold"/>
                                        <p:tgtEl>
                                          <p:spTgt spid="10"/>
                                        </p:tgtEl>
                                        <p:attrNameLst>
                                          <p:attrName>ppt_x</p:attrName>
                                          <p:attrName>ppt_y</p:attrName>
                                        </p:attrNameLst>
                                      </p:cBhvr>
                                      <p:rCtr x="4688" y="0"/>
                                    </p:animMotion>
                                  </p:childTnLst>
                                </p:cTn>
                              </p:par>
                              <p:par>
                                <p:cTn id="15" presetID="63" presetClass="path" presetSubtype="0" repeatCount="indefinite" accel="50000" decel="50000" fill="hold" grpId="0" nodeType="withEffect">
                                  <p:stCondLst>
                                    <p:cond delay="0"/>
                                  </p:stCondLst>
                                  <p:childTnLst>
                                    <p:animMotion origin="layout" path="M -2.29167E-6 -1.85185E-6 L 0.06576 -0.00393 " pathEditMode="relative" rAng="0" ptsTypes="AA">
                                      <p:cBhvr>
                                        <p:cTn id="16" dur="2000" fill="hold"/>
                                        <p:tgtEl>
                                          <p:spTgt spid="11"/>
                                        </p:tgtEl>
                                        <p:attrNameLst>
                                          <p:attrName>ppt_x</p:attrName>
                                          <p:attrName>ppt_y</p:attrName>
                                        </p:attrNameLst>
                                      </p:cBhvr>
                                      <p:rCtr x="3281" y="-208"/>
                                    </p:animMotion>
                                  </p:childTnLst>
                                </p:cTn>
                              </p:par>
                              <p:par>
                                <p:cTn id="17" presetID="63" presetClass="path" presetSubtype="0" repeatCount="indefinite" accel="50000" decel="50000" fill="hold" grpId="0" nodeType="withEffect">
                                  <p:stCondLst>
                                    <p:cond delay="0"/>
                                  </p:stCondLst>
                                  <p:childTnLst>
                                    <p:animMotion origin="layout" path="M -2.29167E-6 -4.07407E-6 L 0.0681 -4.07407E-6 " pathEditMode="relative" rAng="0" ptsTypes="AA">
                                      <p:cBhvr>
                                        <p:cTn id="18" dur="2000" fill="hold"/>
                                        <p:tgtEl>
                                          <p:spTgt spid="12"/>
                                        </p:tgtEl>
                                        <p:attrNameLst>
                                          <p:attrName>ppt_x</p:attrName>
                                          <p:attrName>ppt_y</p:attrName>
                                        </p:attrNameLst>
                                      </p:cBhvr>
                                      <p:rCtr x="33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104EA88-F406-F969-F989-332E6A210599}"/>
            </a:ext>
          </a:extLst>
        </p:cNvPr>
        <p:cNvGrpSpPr/>
        <p:nvPr/>
      </p:nvGrpSpPr>
      <p:grpSpPr>
        <a:xfrm>
          <a:off x="0" y="0"/>
          <a:ext cx="0" cy="0"/>
          <a:chOff x="0" y="0"/>
          <a:chExt cx="0" cy="0"/>
        </a:xfrm>
      </p:grpSpPr>
      <p:sp>
        <p:nvSpPr>
          <p:cNvPr id="5" name="Rectangle 4">
            <a:hlinkClick r:id="rId3" action="ppaction://hlinksldjump"/>
            <a:extLst>
              <a:ext uri="{FF2B5EF4-FFF2-40B4-BE49-F238E27FC236}">
                <a16:creationId xmlns:a16="http://schemas.microsoft.com/office/drawing/2014/main" id="{3563308B-693F-5891-9719-E285C3BAFC83}"/>
              </a:ext>
            </a:extLst>
          </p:cNvPr>
          <p:cNvSpPr/>
          <p:nvPr/>
        </p:nvSpPr>
        <p:spPr>
          <a:xfrm>
            <a:off x="11298622" y="274906"/>
            <a:ext cx="691215"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effectLst>
                  <a:glow rad="228600">
                    <a:schemeClr val="accent3">
                      <a:satMod val="175000"/>
                      <a:alpha val="40000"/>
                    </a:schemeClr>
                  </a:glow>
                </a:effectLst>
              </a:rPr>
              <a:t>SQL</a:t>
            </a:r>
          </a:p>
        </p:txBody>
      </p:sp>
    </p:spTree>
    <p:extLst>
      <p:ext uri="{BB962C8B-B14F-4D97-AF65-F5344CB8AC3E}">
        <p14:creationId xmlns:p14="http://schemas.microsoft.com/office/powerpoint/2010/main" val="2171229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8000"/>
          </a:stretch>
        </a:blipFill>
        <a:effectLst/>
      </p:bgPr>
    </p:bg>
    <p:spTree>
      <p:nvGrpSpPr>
        <p:cNvPr id="1" name="">
          <a:extLst>
            <a:ext uri="{FF2B5EF4-FFF2-40B4-BE49-F238E27FC236}">
              <a16:creationId xmlns:a16="http://schemas.microsoft.com/office/drawing/2014/main" id="{A3BCF83A-AD20-CD0D-3952-6302554C228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61C6EF40-880B-BF45-0E33-5F16457FFD91}"/>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BC5953DA-9EB9-EEA2-FC03-875A3FD76816}"/>
              </a:ext>
            </a:extLst>
          </p:cNvPr>
          <p:cNvSpPr/>
          <p:nvPr/>
        </p:nvSpPr>
        <p:spPr>
          <a:xfrm>
            <a:off x="2251390" y="2105561"/>
            <a:ext cx="7689220" cy="2646878"/>
          </a:xfrm>
          <a:prstGeom prst="rect">
            <a:avLst/>
          </a:prstGeom>
          <a:noFill/>
        </p:spPr>
        <p:txBody>
          <a:bodyPr wrap="none" lIns="91440" tIns="45720" rIns="91440" bIns="45720">
            <a:spAutoFit/>
          </a:bodyPr>
          <a:lstStyle/>
          <a:p>
            <a:pPr algn="ctr"/>
            <a:r>
              <a:rPr lang="en-US" sz="166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PYTHON</a:t>
            </a:r>
          </a:p>
        </p:txBody>
      </p:sp>
    </p:spTree>
    <p:extLst>
      <p:ext uri="{BB962C8B-B14F-4D97-AF65-F5344CB8AC3E}">
        <p14:creationId xmlns:p14="http://schemas.microsoft.com/office/powerpoint/2010/main" val="327036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a:extLst>
            <a:ext uri="{FF2B5EF4-FFF2-40B4-BE49-F238E27FC236}">
              <a16:creationId xmlns:a16="http://schemas.microsoft.com/office/drawing/2014/main" id="{5DC6EA44-D16A-9B8D-9F2B-8C2345CB473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418432B-FDF4-2278-86F5-FE66C09C81AF}"/>
              </a:ext>
            </a:extLst>
          </p:cNvPr>
          <p:cNvPicPr>
            <a:picLocks noChangeAspect="1"/>
          </p:cNvPicPr>
          <p:nvPr/>
        </p:nvPicPr>
        <p:blipFill>
          <a:blip r:embed="rId2">
            <a:extLst>
              <a:ext uri="{28A0092B-C50C-407E-A947-70E740481C1C}">
                <a14:useLocalDpi xmlns:a14="http://schemas.microsoft.com/office/drawing/2010/main" val="0"/>
              </a:ext>
            </a:extLst>
          </a:blip>
          <a:srcRect r="863"/>
          <a:stretch/>
        </p:blipFill>
        <p:spPr>
          <a:xfrm>
            <a:off x="108865" y="261258"/>
            <a:ext cx="11826974" cy="6400800"/>
          </a:xfrm>
          <a:prstGeom prst="rect">
            <a:avLst/>
          </a:prstGeom>
          <a:solidFill>
            <a:srgbClr val="000000"/>
          </a:solidFill>
        </p:spPr>
      </p:pic>
      <p:sp>
        <p:nvSpPr>
          <p:cNvPr id="2" name="Rectangle 1">
            <a:extLst>
              <a:ext uri="{FF2B5EF4-FFF2-40B4-BE49-F238E27FC236}">
                <a16:creationId xmlns:a16="http://schemas.microsoft.com/office/drawing/2014/main" id="{78DF7C22-D9FE-901C-5953-701639BCFBAF}"/>
              </a:ext>
            </a:extLst>
          </p:cNvPr>
          <p:cNvSpPr/>
          <p:nvPr/>
        </p:nvSpPr>
        <p:spPr>
          <a:xfrm>
            <a:off x="10220337" y="6303046"/>
            <a:ext cx="2381678" cy="461665"/>
          </a:xfrm>
          <a:prstGeom prst="rect">
            <a:avLst/>
          </a:prstGeom>
          <a:no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PYTHON</a:t>
            </a:r>
          </a:p>
        </p:txBody>
      </p:sp>
    </p:spTree>
    <p:extLst>
      <p:ext uri="{BB962C8B-B14F-4D97-AF65-F5344CB8AC3E}">
        <p14:creationId xmlns:p14="http://schemas.microsoft.com/office/powerpoint/2010/main" val="820582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a:extLst>
            <a:ext uri="{FF2B5EF4-FFF2-40B4-BE49-F238E27FC236}">
              <a16:creationId xmlns:a16="http://schemas.microsoft.com/office/drawing/2014/main" id="{4A31E18C-AD7A-FD0A-CBB5-ADA23A92B61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8D75CE9-76AC-65A5-5E5C-83274A2FA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43" y="260892"/>
            <a:ext cx="11835114" cy="6336215"/>
          </a:xfrm>
          <a:prstGeom prst="rect">
            <a:avLst/>
          </a:prstGeom>
        </p:spPr>
      </p:pic>
    </p:spTree>
    <p:extLst>
      <p:ext uri="{BB962C8B-B14F-4D97-AF65-F5344CB8AC3E}">
        <p14:creationId xmlns:p14="http://schemas.microsoft.com/office/powerpoint/2010/main" val="83957516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11111"/>
        </a:solidFill>
        <a:effectLst/>
      </p:bgPr>
    </p:bg>
    <p:spTree>
      <p:nvGrpSpPr>
        <p:cNvPr id="1" name="">
          <a:extLst>
            <a:ext uri="{FF2B5EF4-FFF2-40B4-BE49-F238E27FC236}">
              <a16:creationId xmlns:a16="http://schemas.microsoft.com/office/drawing/2014/main" id="{B36C7A7D-4E5C-8BC7-E635-C2B1EC7BF30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71EFA6B-5643-E753-B24E-77C197A7F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89" y="219269"/>
            <a:ext cx="11476652" cy="6419461"/>
          </a:xfrm>
          <a:prstGeom prst="rect">
            <a:avLst/>
          </a:prstGeom>
        </p:spPr>
      </p:pic>
      <p:sp>
        <p:nvSpPr>
          <p:cNvPr id="5" name="Rectangle 4">
            <a:hlinkClick r:id="rId3" action="ppaction://hlinksldjump"/>
            <a:extLst>
              <a:ext uri="{FF2B5EF4-FFF2-40B4-BE49-F238E27FC236}">
                <a16:creationId xmlns:a16="http://schemas.microsoft.com/office/drawing/2014/main" id="{DBF16201-8CE3-5D01-3FA9-C67D553210AE}"/>
              </a:ext>
            </a:extLst>
          </p:cNvPr>
          <p:cNvSpPr/>
          <p:nvPr/>
        </p:nvSpPr>
        <p:spPr>
          <a:xfrm>
            <a:off x="10800953" y="6332330"/>
            <a:ext cx="1301638"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PYTHON</a:t>
            </a:r>
          </a:p>
        </p:txBody>
      </p:sp>
    </p:spTree>
    <p:extLst>
      <p:ext uri="{BB962C8B-B14F-4D97-AF65-F5344CB8AC3E}">
        <p14:creationId xmlns:p14="http://schemas.microsoft.com/office/powerpoint/2010/main" val="253108540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a:extLst>
            <a:ext uri="{FF2B5EF4-FFF2-40B4-BE49-F238E27FC236}">
              <a16:creationId xmlns:a16="http://schemas.microsoft.com/office/drawing/2014/main" id="{0185C31A-E96E-FE70-038B-23B2670AA83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197B442-182D-A5C0-7A18-903E8DAFE5E6}"/>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F374EE71-5A0F-9A2D-BCD1-43F3EEC67191}"/>
              </a:ext>
            </a:extLst>
          </p:cNvPr>
          <p:cNvSpPr/>
          <p:nvPr/>
        </p:nvSpPr>
        <p:spPr>
          <a:xfrm>
            <a:off x="1500192" y="2105561"/>
            <a:ext cx="9191619" cy="2646878"/>
          </a:xfrm>
          <a:prstGeom prst="rect">
            <a:avLst/>
          </a:prstGeom>
          <a:noFill/>
        </p:spPr>
        <p:txBody>
          <a:bodyPr wrap="none" lIns="91440" tIns="45720" rIns="91440" bIns="45720">
            <a:spAutoFit/>
          </a:bodyPr>
          <a:lstStyle/>
          <a:p>
            <a:pPr algn="ctr"/>
            <a:r>
              <a:rPr lang="en-US" sz="166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POWER BI</a:t>
            </a:r>
          </a:p>
        </p:txBody>
      </p:sp>
    </p:spTree>
    <p:extLst>
      <p:ext uri="{BB962C8B-B14F-4D97-AF65-F5344CB8AC3E}">
        <p14:creationId xmlns:p14="http://schemas.microsoft.com/office/powerpoint/2010/main" val="3948227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a:extLst>
            <a:ext uri="{FF2B5EF4-FFF2-40B4-BE49-F238E27FC236}">
              <a16:creationId xmlns:a16="http://schemas.microsoft.com/office/drawing/2014/main" id="{A55B31EF-0BE8-70A2-60A0-5BA0D1ED879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2665043-31C0-B00E-EBA7-B9ADE3934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Rectangle 4">
            <a:extLst>
              <a:ext uri="{FF2B5EF4-FFF2-40B4-BE49-F238E27FC236}">
                <a16:creationId xmlns:a16="http://schemas.microsoft.com/office/drawing/2014/main" id="{513CD915-5C9A-5E5C-9662-A2D041BEF6D6}"/>
              </a:ext>
            </a:extLst>
          </p:cNvPr>
          <p:cNvSpPr/>
          <p:nvPr/>
        </p:nvSpPr>
        <p:spPr>
          <a:xfrm>
            <a:off x="10566428" y="6305419"/>
            <a:ext cx="1530611"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POWER BI</a:t>
            </a:r>
          </a:p>
        </p:txBody>
      </p:sp>
    </p:spTree>
    <p:extLst>
      <p:ext uri="{BB962C8B-B14F-4D97-AF65-F5344CB8AC3E}">
        <p14:creationId xmlns:p14="http://schemas.microsoft.com/office/powerpoint/2010/main" val="352733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1FEB68-4DF8-0777-AE8C-68475ADE1CE6}"/>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A85A484B-51E5-329D-3003-6ABD4394FD86}"/>
              </a:ext>
            </a:extLst>
          </p:cNvPr>
          <p:cNvSpPr/>
          <p:nvPr/>
        </p:nvSpPr>
        <p:spPr>
          <a:xfrm>
            <a:off x="2038738" y="2105561"/>
            <a:ext cx="8114529" cy="1862048"/>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DASHBOARD</a:t>
            </a:r>
          </a:p>
        </p:txBody>
      </p:sp>
    </p:spTree>
    <p:extLst>
      <p:ext uri="{BB962C8B-B14F-4D97-AF65-F5344CB8AC3E}">
        <p14:creationId xmlns:p14="http://schemas.microsoft.com/office/powerpoint/2010/main" val="18277945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a:extLst>
            <a:ext uri="{FF2B5EF4-FFF2-40B4-BE49-F238E27FC236}">
              <a16:creationId xmlns:a16="http://schemas.microsoft.com/office/drawing/2014/main" id="{5AD71DF3-AB40-A02A-8E3B-67E80942672A}"/>
            </a:ext>
          </a:extLst>
        </p:cNvPr>
        <p:cNvGrpSpPr/>
        <p:nvPr/>
      </p:nvGrpSpPr>
      <p:grpSpPr>
        <a:xfrm>
          <a:off x="0" y="0"/>
          <a:ext cx="0" cy="0"/>
          <a:chOff x="0" y="0"/>
          <a:chExt cx="0" cy="0"/>
        </a:xfrm>
      </p:grpSpPr>
      <p:sp>
        <p:nvSpPr>
          <p:cNvPr id="21" name="Rectangle 20">
            <a:extLst>
              <a:ext uri="{FF2B5EF4-FFF2-40B4-BE49-F238E27FC236}">
                <a16:creationId xmlns:a16="http://schemas.microsoft.com/office/drawing/2014/main" id="{DA9A701A-F25C-81EE-9E70-3A3BB1DBF7AC}"/>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41C58E2B-B225-7227-8CC5-AD4C102BB08D}"/>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F057A05F-CCD8-B36B-D78D-4A9F3C713E13}"/>
              </a:ext>
            </a:extLst>
          </p:cNvPr>
          <p:cNvSpPr/>
          <p:nvPr/>
        </p:nvSpPr>
        <p:spPr>
          <a:xfrm>
            <a:off x="10238588" y="6313667"/>
            <a:ext cx="1885195"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DASHBOARD</a:t>
            </a:r>
          </a:p>
        </p:txBody>
      </p:sp>
      <p:pic>
        <p:nvPicPr>
          <p:cNvPr id="9" name="Graphic 8" descr="Monitor">
            <a:extLst>
              <a:ext uri="{FF2B5EF4-FFF2-40B4-BE49-F238E27FC236}">
                <a16:creationId xmlns:a16="http://schemas.microsoft.com/office/drawing/2014/main" id="{4D9A4307-BA6C-CC22-0C23-46A0CF21C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133" y="251792"/>
            <a:ext cx="4352866" cy="3586199"/>
          </a:xfrm>
          <a:prstGeom prst="rect">
            <a:avLst/>
          </a:prstGeom>
        </p:spPr>
      </p:pic>
      <p:pic>
        <p:nvPicPr>
          <p:cNvPr id="10" name="Graphic 9" descr="Monitor">
            <a:extLst>
              <a:ext uri="{FF2B5EF4-FFF2-40B4-BE49-F238E27FC236}">
                <a16:creationId xmlns:a16="http://schemas.microsoft.com/office/drawing/2014/main" id="{34A22950-06F3-FA20-5741-1A40E15984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913" y="251792"/>
            <a:ext cx="4352866" cy="3586199"/>
          </a:xfrm>
          <a:prstGeom prst="rect">
            <a:avLst/>
          </a:prstGeom>
        </p:spPr>
      </p:pic>
      <p:pic>
        <p:nvPicPr>
          <p:cNvPr id="11" name="Graphic 10" descr="Monitor">
            <a:extLst>
              <a:ext uri="{FF2B5EF4-FFF2-40B4-BE49-F238E27FC236}">
                <a16:creationId xmlns:a16="http://schemas.microsoft.com/office/drawing/2014/main" id="{61E5D127-E2A6-8AE8-4A3B-22B45FAFC1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6133" y="3271801"/>
            <a:ext cx="4352866" cy="3586199"/>
          </a:xfrm>
          <a:prstGeom prst="rect">
            <a:avLst/>
          </a:prstGeom>
        </p:spPr>
      </p:pic>
      <p:pic>
        <p:nvPicPr>
          <p:cNvPr id="12" name="Graphic 11" descr="Monitor">
            <a:extLst>
              <a:ext uri="{FF2B5EF4-FFF2-40B4-BE49-F238E27FC236}">
                <a16:creationId xmlns:a16="http://schemas.microsoft.com/office/drawing/2014/main" id="{C2AFCA02-868D-F926-B7B7-65FA388218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3913" y="3271801"/>
            <a:ext cx="4352866" cy="3586199"/>
          </a:xfrm>
          <a:prstGeom prst="rect">
            <a:avLst/>
          </a:prstGeom>
        </p:spPr>
      </p:pic>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4634E1A6-F390-04E9-72F3-33485B0D59F5}"/>
                  </a:ext>
                </a:extLst>
              </p:cNvPr>
              <p:cNvGraphicFramePr>
                <a:graphicFrameLocks noChangeAspect="1"/>
              </p:cNvGraphicFramePr>
              <p:nvPr>
                <p:extLst>
                  <p:ext uri="{D42A27DB-BD31-4B8C-83A1-F6EECF244321}">
                    <p14:modId xmlns:p14="http://schemas.microsoft.com/office/powerpoint/2010/main" val="220540188"/>
                  </p:ext>
                </p:extLst>
              </p:nvPr>
            </p:nvGraphicFramePr>
            <p:xfrm>
              <a:off x="1988909" y="1000709"/>
              <a:ext cx="3124267" cy="1649185"/>
            </p:xfrm>
            <a:graphic>
              <a:graphicData uri="http://schemas.microsoft.com/office/powerpoint/2016/slidezoom">
                <pslz:sldZm>
                  <pslz:sldZmObj sldId="281" cId="2238319655">
                    <pslz:zmPr id="{64CEE43F-DDE9-4226-9AC0-6483F6787B47}" returnToParent="0" transitionDur="1000">
                      <p166:blipFill xmlns:p166="http://schemas.microsoft.com/office/powerpoint/2016/6/main">
                        <a:blip r:embed="rId5"/>
                        <a:stretch>
                          <a:fillRect/>
                        </a:stretch>
                      </p166:blipFill>
                      <p166:spPr xmlns:p166="http://schemas.microsoft.com/office/powerpoint/2016/6/main">
                        <a:xfrm>
                          <a:off x="0" y="0"/>
                          <a:ext cx="3124267" cy="1649185"/>
                        </a:xfrm>
                        <a:prstGeom prst="rect">
                          <a:avLst/>
                        </a:prstGeom>
                      </p166:spPr>
                    </pslz:zmPr>
                  </pslz:sldZmObj>
                </pslz:sldZm>
              </a:graphicData>
            </a:graphic>
          </p:graphicFrame>
        </mc:Choice>
        <mc:Fallback xmlns="">
          <p:pic>
            <p:nvPicPr>
              <p:cNvPr id="14" name="Slide Zoom 13">
                <a:hlinkClick r:id="rId6" action="ppaction://hlinksldjump"/>
                <a:extLst>
                  <a:ext uri="{FF2B5EF4-FFF2-40B4-BE49-F238E27FC236}">
                    <a16:creationId xmlns:a16="http://schemas.microsoft.com/office/drawing/2014/main" id="{4634E1A6-F390-04E9-72F3-33485B0D59F5}"/>
                  </a:ext>
                </a:extLst>
              </p:cNvPr>
              <p:cNvPicPr>
                <a:picLocks noGrp="1" noRot="1" noChangeAspect="1" noMove="1" noResize="1" noEditPoints="1" noAdjustHandles="1" noChangeArrowheads="1" noChangeShapeType="1"/>
              </p:cNvPicPr>
              <p:nvPr/>
            </p:nvPicPr>
            <p:blipFill>
              <a:blip r:embed="rId7"/>
              <a:stretch>
                <a:fillRect/>
              </a:stretch>
            </p:blipFill>
            <p:spPr>
              <a:xfrm>
                <a:off x="1988909" y="1000709"/>
                <a:ext cx="3124267" cy="164918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68951C15-CA3B-DF36-0299-D772644BA92A}"/>
                  </a:ext>
                </a:extLst>
              </p:cNvPr>
              <p:cNvGraphicFramePr>
                <a:graphicFrameLocks noChangeAspect="1"/>
              </p:cNvGraphicFramePr>
              <p:nvPr>
                <p:extLst>
                  <p:ext uri="{D42A27DB-BD31-4B8C-83A1-F6EECF244321}">
                    <p14:modId xmlns:p14="http://schemas.microsoft.com/office/powerpoint/2010/main" val="2247254746"/>
                  </p:ext>
                </p:extLst>
              </p:nvPr>
            </p:nvGraphicFramePr>
            <p:xfrm>
              <a:off x="1988908" y="3990391"/>
              <a:ext cx="3124267" cy="1714500"/>
            </p:xfrm>
            <a:graphic>
              <a:graphicData uri="http://schemas.microsoft.com/office/powerpoint/2016/slidezoom">
                <pslz:sldZm>
                  <pslz:sldZmObj sldId="282" cId="3376368294">
                    <pslz:zmPr id="{0BEF147D-2B98-4F15-B161-810E9541C56A}" returnToParent="0" transitionDur="1000">
                      <p166:blipFill xmlns:p166="http://schemas.microsoft.com/office/powerpoint/2016/6/main">
                        <a:blip r:embed="rId8"/>
                        <a:stretch>
                          <a:fillRect/>
                        </a:stretch>
                      </p166:blipFill>
                      <p166:spPr xmlns:p166="http://schemas.microsoft.com/office/powerpoint/2016/6/main">
                        <a:xfrm>
                          <a:off x="0" y="0"/>
                          <a:ext cx="3124267" cy="1714500"/>
                        </a:xfrm>
                        <a:prstGeom prst="rect">
                          <a:avLst/>
                        </a:prstGeom>
                        <a:ln w="3175">
                          <a:solidFill>
                            <a:prstClr val="ltGray"/>
                          </a:solidFill>
                        </a:ln>
                      </p166:spPr>
                    </pslz:zmPr>
                  </pslz:sldZmObj>
                </pslz:sldZm>
              </a:graphicData>
            </a:graphic>
          </p:graphicFrame>
        </mc:Choice>
        <mc:Fallback xmlns="">
          <p:pic>
            <p:nvPicPr>
              <p:cNvPr id="16" name="Slide Zoom 15">
                <a:hlinkClick r:id="rId9" action="ppaction://hlinksldjump"/>
                <a:extLst>
                  <a:ext uri="{FF2B5EF4-FFF2-40B4-BE49-F238E27FC236}">
                    <a16:creationId xmlns:a16="http://schemas.microsoft.com/office/drawing/2014/main" id="{68951C15-CA3B-DF36-0299-D772644BA92A}"/>
                  </a:ext>
                </a:extLst>
              </p:cNvPr>
              <p:cNvPicPr>
                <a:picLocks noGrp="1" noRot="1" noChangeAspect="1" noMove="1" noResize="1" noEditPoints="1" noAdjustHandles="1" noChangeArrowheads="1" noChangeShapeType="1"/>
              </p:cNvPicPr>
              <p:nvPr/>
            </p:nvPicPr>
            <p:blipFill>
              <a:blip r:embed="rId10"/>
              <a:stretch>
                <a:fillRect/>
              </a:stretch>
            </p:blipFill>
            <p:spPr>
              <a:xfrm>
                <a:off x="1988908" y="3990391"/>
                <a:ext cx="3124267"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82E97653-2040-7FB1-59CD-F32F1483D6B2}"/>
                  </a:ext>
                </a:extLst>
              </p:cNvPr>
              <p:cNvGraphicFramePr>
                <a:graphicFrameLocks noChangeAspect="1"/>
              </p:cNvGraphicFramePr>
              <p:nvPr>
                <p:extLst>
                  <p:ext uri="{D42A27DB-BD31-4B8C-83A1-F6EECF244321}">
                    <p14:modId xmlns:p14="http://schemas.microsoft.com/office/powerpoint/2010/main" val="1040908958"/>
                  </p:ext>
                </p:extLst>
              </p:nvPr>
            </p:nvGraphicFramePr>
            <p:xfrm>
              <a:off x="7056346" y="1000709"/>
              <a:ext cx="3048000" cy="1649185"/>
            </p:xfrm>
            <a:graphic>
              <a:graphicData uri="http://schemas.microsoft.com/office/powerpoint/2016/slidezoom">
                <pslz:sldZm>
                  <pslz:sldZmObj sldId="283" cId="1259839453">
                    <pslz:zmPr id="{06984BC4-4FDE-4B02-BC35-2CD04168BB84}" returnToParent="0" transitionDur="1000">
                      <p166:blipFill xmlns:p166="http://schemas.microsoft.com/office/powerpoint/2016/6/main">
                        <a:blip r:embed="rId11"/>
                        <a:stretch>
                          <a:fillRect/>
                        </a:stretch>
                      </p166:blipFill>
                      <p166:spPr xmlns:p166="http://schemas.microsoft.com/office/powerpoint/2016/6/main">
                        <a:xfrm>
                          <a:off x="0" y="0"/>
                          <a:ext cx="3048000" cy="1649185"/>
                        </a:xfrm>
                        <a:prstGeom prst="rect">
                          <a:avLst/>
                        </a:prstGeom>
                      </p166:spPr>
                    </pslz:zmPr>
                  </pslz:sldZmObj>
                </pslz:sldZm>
              </a:graphicData>
            </a:graphic>
          </p:graphicFrame>
        </mc:Choice>
        <mc:Fallback xmlns="">
          <p:pic>
            <p:nvPicPr>
              <p:cNvPr id="18" name="Slide Zoom 17">
                <a:hlinkClick r:id="rId12" action="ppaction://hlinksldjump"/>
                <a:extLst>
                  <a:ext uri="{FF2B5EF4-FFF2-40B4-BE49-F238E27FC236}">
                    <a16:creationId xmlns:a16="http://schemas.microsoft.com/office/drawing/2014/main" id="{82E97653-2040-7FB1-59CD-F32F1483D6B2}"/>
                  </a:ext>
                </a:extLst>
              </p:cNvPr>
              <p:cNvPicPr>
                <a:picLocks noGrp="1" noRot="1" noChangeAspect="1" noMove="1" noResize="1" noEditPoints="1" noAdjustHandles="1" noChangeArrowheads="1" noChangeShapeType="1"/>
              </p:cNvPicPr>
              <p:nvPr/>
            </p:nvPicPr>
            <p:blipFill>
              <a:blip r:embed="rId13"/>
              <a:stretch>
                <a:fillRect/>
              </a:stretch>
            </p:blipFill>
            <p:spPr>
              <a:xfrm>
                <a:off x="7056346" y="1000709"/>
                <a:ext cx="3048000" cy="164918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76786D34-C4CB-7851-8ECE-FF6B90E1561E}"/>
                  </a:ext>
                </a:extLst>
              </p:cNvPr>
              <p:cNvGraphicFramePr>
                <a:graphicFrameLocks noChangeAspect="1"/>
              </p:cNvGraphicFramePr>
              <p:nvPr>
                <p:extLst>
                  <p:ext uri="{D42A27DB-BD31-4B8C-83A1-F6EECF244321}">
                    <p14:modId xmlns:p14="http://schemas.microsoft.com/office/powerpoint/2010/main" val="1348939036"/>
                  </p:ext>
                </p:extLst>
              </p:nvPr>
            </p:nvGraphicFramePr>
            <p:xfrm>
              <a:off x="7056346" y="3990391"/>
              <a:ext cx="3048000" cy="1679512"/>
            </p:xfrm>
            <a:graphic>
              <a:graphicData uri="http://schemas.microsoft.com/office/powerpoint/2016/slidezoom">
                <pslz:sldZm>
                  <pslz:sldZmObj sldId="284" cId="2816685358">
                    <pslz:zmPr id="{4D30BC2A-B21A-487E-9635-720474D9767D}" returnToParent="0" transitionDur="1000">
                      <p166:blipFill xmlns:p166="http://schemas.microsoft.com/office/powerpoint/2016/6/main">
                        <a:blip r:embed="rId14"/>
                        <a:stretch>
                          <a:fillRect/>
                        </a:stretch>
                      </p166:blipFill>
                      <p166:spPr xmlns:p166="http://schemas.microsoft.com/office/powerpoint/2016/6/main">
                        <a:xfrm>
                          <a:off x="0" y="0"/>
                          <a:ext cx="3048000" cy="1679512"/>
                        </a:xfrm>
                        <a:prstGeom prst="rect">
                          <a:avLst/>
                        </a:prstGeom>
                        <a:ln w="3175">
                          <a:solidFill>
                            <a:prstClr val="ltGray"/>
                          </a:solidFill>
                        </a:ln>
                      </p166:spPr>
                    </pslz:zmPr>
                  </pslz:sldZmObj>
                </pslz:sldZm>
              </a:graphicData>
            </a:graphic>
          </p:graphicFrame>
        </mc:Choice>
        <mc:Fallback xmlns="">
          <p:pic>
            <p:nvPicPr>
              <p:cNvPr id="20" name="Slide Zoom 19">
                <a:hlinkClick r:id="rId15" action="ppaction://hlinksldjump"/>
                <a:extLst>
                  <a:ext uri="{FF2B5EF4-FFF2-40B4-BE49-F238E27FC236}">
                    <a16:creationId xmlns:a16="http://schemas.microsoft.com/office/drawing/2014/main" id="{76786D34-C4CB-7851-8ECE-FF6B90E1561E}"/>
                  </a:ext>
                </a:extLst>
              </p:cNvPr>
              <p:cNvPicPr>
                <a:picLocks noGrp="1" noRot="1" noChangeAspect="1" noMove="1" noResize="1" noEditPoints="1" noAdjustHandles="1" noChangeArrowheads="1" noChangeShapeType="1"/>
              </p:cNvPicPr>
              <p:nvPr/>
            </p:nvPicPr>
            <p:blipFill>
              <a:blip r:embed="rId16"/>
              <a:stretch>
                <a:fillRect/>
              </a:stretch>
            </p:blipFill>
            <p:spPr>
              <a:xfrm>
                <a:off x="7056346" y="3990391"/>
                <a:ext cx="3048000" cy="1679512"/>
              </a:xfrm>
              <a:prstGeom prst="rect">
                <a:avLst/>
              </a:prstGeom>
              <a:ln w="3175">
                <a:solidFill>
                  <a:prstClr val="ltGray"/>
                </a:solidFill>
              </a:ln>
            </p:spPr>
          </p:pic>
        </mc:Fallback>
      </mc:AlternateContent>
    </p:spTree>
    <p:extLst>
      <p:ext uri="{BB962C8B-B14F-4D97-AF65-F5344CB8AC3E}">
        <p14:creationId xmlns:p14="http://schemas.microsoft.com/office/powerpoint/2010/main" val="3349938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BB2A2B-D9E6-A13D-4C0E-3BFFA9496832}"/>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55934E58-CE75-BB22-85EA-ACED136B18C6}"/>
              </a:ext>
            </a:extLst>
          </p:cNvPr>
          <p:cNvSpPr/>
          <p:nvPr/>
        </p:nvSpPr>
        <p:spPr>
          <a:xfrm>
            <a:off x="1356338" y="1613119"/>
            <a:ext cx="9479325" cy="3631763"/>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TREND</a:t>
            </a:r>
            <a:b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b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ANALYSIS</a:t>
            </a:r>
          </a:p>
        </p:txBody>
      </p:sp>
    </p:spTree>
    <p:extLst>
      <p:ext uri="{BB962C8B-B14F-4D97-AF65-F5344CB8AC3E}">
        <p14:creationId xmlns:p14="http://schemas.microsoft.com/office/powerpoint/2010/main" val="223831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04490B-1E0A-4F9B-C021-042A857F8C4F}"/>
            </a:ext>
          </a:extLst>
        </p:cNvPr>
        <p:cNvGrpSpPr/>
        <p:nvPr/>
      </p:nvGrpSpPr>
      <p:grpSpPr>
        <a:xfrm>
          <a:off x="0" y="0"/>
          <a:ext cx="0" cy="0"/>
          <a:chOff x="0" y="0"/>
          <a:chExt cx="0" cy="0"/>
        </a:xfrm>
      </p:grpSpPr>
      <p:sp useBgFill="1">
        <p:nvSpPr>
          <p:cNvPr id="4" name="Oval 3">
            <a:extLst>
              <a:ext uri="{FF2B5EF4-FFF2-40B4-BE49-F238E27FC236}">
                <a16:creationId xmlns:a16="http://schemas.microsoft.com/office/drawing/2014/main" id="{36576DC7-3C86-D92A-224B-FE8ECC115FE2}"/>
              </a:ext>
            </a:extLst>
          </p:cNvPr>
          <p:cNvSpPr/>
          <p:nvPr/>
        </p:nvSpPr>
        <p:spPr>
          <a:xfrm>
            <a:off x="1043334" y="2608730"/>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Oval 4">
            <a:extLst>
              <a:ext uri="{FF2B5EF4-FFF2-40B4-BE49-F238E27FC236}">
                <a16:creationId xmlns:a16="http://schemas.microsoft.com/office/drawing/2014/main" id="{FCD6AEB4-606A-4CFD-C10C-5B5EE3D002DD}"/>
              </a:ext>
            </a:extLst>
          </p:cNvPr>
          <p:cNvSpPr/>
          <p:nvPr/>
        </p:nvSpPr>
        <p:spPr>
          <a:xfrm>
            <a:off x="1043333" y="2980627"/>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338AF25-250A-FD70-F271-DE33871238B0}"/>
              </a:ext>
            </a:extLst>
          </p:cNvPr>
          <p:cNvSpPr/>
          <p:nvPr/>
        </p:nvSpPr>
        <p:spPr>
          <a:xfrm>
            <a:off x="-12436" y="-1614"/>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grpSp>
        <p:nvGrpSpPr>
          <p:cNvPr id="21" name="Group 20">
            <a:extLst>
              <a:ext uri="{FF2B5EF4-FFF2-40B4-BE49-F238E27FC236}">
                <a16:creationId xmlns:a16="http://schemas.microsoft.com/office/drawing/2014/main" id="{3291B061-988A-5C9D-6CFD-2C6F2FC16140}"/>
              </a:ext>
            </a:extLst>
          </p:cNvPr>
          <p:cNvGrpSpPr/>
          <p:nvPr/>
        </p:nvGrpSpPr>
        <p:grpSpPr>
          <a:xfrm>
            <a:off x="-2497951" y="-279409"/>
            <a:ext cx="6879566" cy="7421267"/>
            <a:chOff x="-2497951" y="-279409"/>
            <a:chExt cx="6879566" cy="7421267"/>
          </a:xfrm>
        </p:grpSpPr>
        <p:sp>
          <p:nvSpPr>
            <p:cNvPr id="2" name="Flowchart: Summing Junction 1">
              <a:extLst>
                <a:ext uri="{FF2B5EF4-FFF2-40B4-BE49-F238E27FC236}">
                  <a16:creationId xmlns:a16="http://schemas.microsoft.com/office/drawing/2014/main" id="{2EEFB4C5-F3B3-D4D7-DF4B-F2AF334D33B5}"/>
                </a:ext>
              </a:extLst>
            </p:cNvPr>
            <p:cNvSpPr/>
            <p:nvPr/>
          </p:nvSpPr>
          <p:spPr>
            <a:xfrm>
              <a:off x="-2497951" y="115898"/>
              <a:ext cx="6879566" cy="6594121"/>
            </a:xfrm>
            <a:prstGeom prst="flowChartSummingJunction">
              <a:avLst/>
            </a:prstGeom>
            <a:noFill/>
            <a:ln>
              <a:solidFill>
                <a:srgbClr val="15E5EF"/>
              </a:solid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FAFF2EE3-B7B1-6BF7-D9E6-E050E715475D}"/>
                </a:ext>
              </a:extLst>
            </p:cNvPr>
            <p:cNvSpPr txBox="1"/>
            <p:nvPr/>
          </p:nvSpPr>
          <p:spPr>
            <a:xfrm rot="5400000">
              <a:off x="2450575" y="2913308"/>
              <a:ext cx="2098651" cy="584775"/>
            </a:xfrm>
            <a:prstGeom prst="rect">
              <a:avLst/>
            </a:prstGeom>
            <a:noFill/>
          </p:spPr>
          <p:txBody>
            <a:bodyPr wrap="none" rtlCol="0">
              <a:spAutoFit/>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PURPOSE</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5A9C13A-0E0A-8F82-D0DD-D239F21C9C90}"/>
                </a:ext>
              </a:extLst>
            </p:cNvPr>
            <p:cNvSpPr txBox="1"/>
            <p:nvPr/>
          </p:nvSpPr>
          <p:spPr>
            <a:xfrm rot="5400000">
              <a:off x="-350926" y="822463"/>
              <a:ext cx="2788520" cy="584775"/>
            </a:xfrm>
            <a:prstGeom prst="rect">
              <a:avLst/>
            </a:prstGeom>
            <a:noFill/>
          </p:spPr>
          <p:txBody>
            <a:bodyPr wrap="none" rtlCol="0">
              <a:spAutoFit/>
              <a:scene3d>
                <a:camera prst="orthographicFront">
                  <a:rot lat="0" lon="0" rev="540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TOOLS USED</a:t>
              </a:r>
            </a:p>
          </p:txBody>
        </p:sp>
        <p:sp>
          <p:nvSpPr>
            <p:cNvPr id="15" name="TextBox 14">
              <a:extLst>
                <a:ext uri="{FF2B5EF4-FFF2-40B4-BE49-F238E27FC236}">
                  <a16:creationId xmlns:a16="http://schemas.microsoft.com/office/drawing/2014/main" id="{FD28599B-7C9B-A774-6893-27CB3779CC1F}"/>
                </a:ext>
              </a:extLst>
            </p:cNvPr>
            <p:cNvSpPr txBox="1"/>
            <p:nvPr/>
          </p:nvSpPr>
          <p:spPr>
            <a:xfrm rot="5400000">
              <a:off x="-382697" y="5423439"/>
              <a:ext cx="2852063" cy="584775"/>
            </a:xfrm>
            <a:prstGeom prst="rect">
              <a:avLst/>
            </a:prstGeom>
            <a:noFill/>
          </p:spPr>
          <p:txBody>
            <a:bodyPr wrap="none" rtlCol="0">
              <a:spAutoFit/>
              <a:scene3d>
                <a:camera prst="orthographicFront">
                  <a:rot lat="0" lon="0" rev="1638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HYPOTHESIS</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2649F45F-56E0-1F33-418B-379C0C741DB3}"/>
                </a:ext>
              </a:extLst>
            </p:cNvPr>
            <p:cNvSpPr txBox="1"/>
            <p:nvPr/>
          </p:nvSpPr>
          <p:spPr>
            <a:xfrm rot="5400000">
              <a:off x="-2994291" y="3120570"/>
              <a:ext cx="2807179" cy="584775"/>
            </a:xfrm>
            <a:prstGeom prst="rect">
              <a:avLst/>
            </a:prstGeom>
            <a:noFill/>
          </p:spPr>
          <p:txBody>
            <a:bodyPr wrap="none" rtlCol="0">
              <a:spAutoFit/>
              <a:scene3d>
                <a:camera prst="orthographicFront">
                  <a:rot lat="0" lon="0" rev="10799999"/>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DASHBOARD</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sp useBgFill="1">
        <p:nvSpPr>
          <p:cNvPr id="17" name="Oval 16">
            <a:extLst>
              <a:ext uri="{FF2B5EF4-FFF2-40B4-BE49-F238E27FC236}">
                <a16:creationId xmlns:a16="http://schemas.microsoft.com/office/drawing/2014/main" id="{751061ED-3793-77D6-E936-74E9E3A18C1B}"/>
              </a:ext>
            </a:extLst>
          </p:cNvPr>
          <p:cNvSpPr/>
          <p:nvPr/>
        </p:nvSpPr>
        <p:spPr>
          <a:xfrm>
            <a:off x="-1030323" y="1747228"/>
            <a:ext cx="3944310" cy="3383280"/>
          </a:xfrm>
          <a:prstGeom prst="ellipse">
            <a:avLst/>
          </a:prstGeom>
          <a:ln>
            <a:no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334367FF-CF25-558D-9296-A201D6A7BDD1}"/>
              </a:ext>
            </a:extLst>
          </p:cNvPr>
          <p:cNvSpPr txBox="1"/>
          <p:nvPr/>
        </p:nvSpPr>
        <p:spPr>
          <a:xfrm>
            <a:off x="6645014" y="1830429"/>
            <a:ext cx="4503652" cy="3046988"/>
          </a:xfrm>
          <a:prstGeom prst="rect">
            <a:avLst/>
          </a:prstGeom>
          <a:noFill/>
        </p:spPr>
        <p:txBody>
          <a:bodyPr wrap="square" rtlCol="0">
            <a:spAutoFit/>
          </a:bodyPr>
          <a:lstStyle/>
          <a:p>
            <a:pPr algn="just"/>
            <a:r>
              <a:rPr lang="en-US" sz="2400" b="1" dirty="0">
                <a:solidFill>
                  <a:schemeClr val="bg1">
                    <a:lumMod val="95000"/>
                  </a:schemeClr>
                </a:solidFill>
                <a:latin typeface="Times New Roman" panose="02020603050405020304" pitchFamily="18" charset="0"/>
                <a:cs typeface="Times New Roman" panose="02020603050405020304" pitchFamily="18" charset="0"/>
              </a:rPr>
              <a:t>Understanding and Analyzing how the government allocates resources across various sectors over time, and how these allocations reflect national priorities, economic goals, and fiscal management.</a:t>
            </a: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966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2D9D33E0-E9A8-D76D-D95F-884402AB481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90A9E5B-7FE2-E48E-84D9-CBFE0FB3A56E}"/>
              </a:ext>
            </a:extLst>
          </p:cNvPr>
          <p:cNvPicPr>
            <a:picLocks noChangeAspect="1"/>
          </p:cNvPicPr>
          <p:nvPr/>
        </p:nvPicPr>
        <p:blipFill>
          <a:blip r:embed="rId2"/>
          <a:stretch>
            <a:fillRect/>
          </a:stretch>
        </p:blipFill>
        <p:spPr>
          <a:xfrm>
            <a:off x="65834" y="0"/>
            <a:ext cx="9591869" cy="3429000"/>
          </a:xfrm>
          <a:prstGeom prst="rect">
            <a:avLst/>
          </a:prstGeom>
        </p:spPr>
      </p:pic>
      <p:pic>
        <p:nvPicPr>
          <p:cNvPr id="11" name="Picture 10">
            <a:extLst>
              <a:ext uri="{FF2B5EF4-FFF2-40B4-BE49-F238E27FC236}">
                <a16:creationId xmlns:a16="http://schemas.microsoft.com/office/drawing/2014/main" id="{F7CE9277-6B9C-30AA-D18D-132665DC0D74}"/>
              </a:ext>
            </a:extLst>
          </p:cNvPr>
          <p:cNvPicPr>
            <a:picLocks noChangeAspect="1"/>
          </p:cNvPicPr>
          <p:nvPr/>
        </p:nvPicPr>
        <p:blipFill>
          <a:blip r:embed="rId3"/>
          <a:stretch>
            <a:fillRect/>
          </a:stretch>
        </p:blipFill>
        <p:spPr>
          <a:xfrm>
            <a:off x="65833" y="3429000"/>
            <a:ext cx="9354391" cy="3329452"/>
          </a:xfrm>
          <a:prstGeom prst="rect">
            <a:avLst/>
          </a:prstGeom>
        </p:spPr>
      </p:pic>
      <p:sp>
        <p:nvSpPr>
          <p:cNvPr id="12" name="TextBox 11">
            <a:extLst>
              <a:ext uri="{FF2B5EF4-FFF2-40B4-BE49-F238E27FC236}">
                <a16:creationId xmlns:a16="http://schemas.microsoft.com/office/drawing/2014/main" id="{7AC0A7A4-93C2-1341-7787-B0A584A8135E}"/>
              </a:ext>
            </a:extLst>
          </p:cNvPr>
          <p:cNvSpPr txBox="1"/>
          <p:nvPr/>
        </p:nvSpPr>
        <p:spPr>
          <a:xfrm>
            <a:off x="4594707" y="885825"/>
            <a:ext cx="679994"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Actuals</a:t>
            </a:r>
          </a:p>
        </p:txBody>
      </p:sp>
      <p:sp>
        <p:nvSpPr>
          <p:cNvPr id="13" name="TextBox 12">
            <a:extLst>
              <a:ext uri="{FF2B5EF4-FFF2-40B4-BE49-F238E27FC236}">
                <a16:creationId xmlns:a16="http://schemas.microsoft.com/office/drawing/2014/main" id="{5D881634-15A7-E98B-F480-D20D0CFB8598}"/>
              </a:ext>
            </a:extLst>
          </p:cNvPr>
          <p:cNvSpPr txBox="1"/>
          <p:nvPr/>
        </p:nvSpPr>
        <p:spPr>
          <a:xfrm>
            <a:off x="4521771" y="4146589"/>
            <a:ext cx="825867"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Estimates</a:t>
            </a:r>
          </a:p>
        </p:txBody>
      </p:sp>
      <p:sp>
        <p:nvSpPr>
          <p:cNvPr id="14" name="Rectangle 13">
            <a:extLst>
              <a:ext uri="{FF2B5EF4-FFF2-40B4-BE49-F238E27FC236}">
                <a16:creationId xmlns:a16="http://schemas.microsoft.com/office/drawing/2014/main" id="{DA095203-0EC2-900F-F800-5B8E2C50A456}"/>
              </a:ext>
            </a:extLst>
          </p:cNvPr>
          <p:cNvSpPr/>
          <p:nvPr/>
        </p:nvSpPr>
        <p:spPr>
          <a:xfrm>
            <a:off x="9657703" y="5737249"/>
            <a:ext cx="2185150"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TREND</a:t>
            </a:r>
            <a:b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b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ANALYSIS</a:t>
            </a:r>
          </a:p>
        </p:txBody>
      </p:sp>
      <p:sp>
        <p:nvSpPr>
          <p:cNvPr id="2" name="TextBox 1">
            <a:extLst>
              <a:ext uri="{FF2B5EF4-FFF2-40B4-BE49-F238E27FC236}">
                <a16:creationId xmlns:a16="http://schemas.microsoft.com/office/drawing/2014/main" id="{B8DB9892-DCEE-1A4B-E768-2FA133FB6921}"/>
              </a:ext>
            </a:extLst>
          </p:cNvPr>
          <p:cNvSpPr txBox="1"/>
          <p:nvPr/>
        </p:nvSpPr>
        <p:spPr>
          <a:xfrm>
            <a:off x="9657703" y="289754"/>
            <a:ext cx="2086062" cy="5478423"/>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solidFill>
                  <a:schemeClr val="bg1"/>
                </a:solidFill>
              </a:rPr>
              <a:t>One</a:t>
            </a:r>
            <a:r>
              <a:rPr lang="en-US" dirty="0">
                <a:solidFill>
                  <a:schemeClr val="bg1"/>
                </a:solidFill>
                <a:latin typeface="Times New Roman" panose="02020603050405020304" pitchFamily="18" charset="0"/>
                <a:cs typeface="Times New Roman" panose="02020603050405020304" pitchFamily="18" charset="0"/>
              </a:rPr>
              <a:t> </a:t>
            </a:r>
            <a:r>
              <a:rPr lang="en-US" sz="1200" dirty="0">
                <a:solidFill>
                  <a:schemeClr val="bg1"/>
                </a:solidFill>
              </a:rPr>
              <a:t>of the most significant changes in India’s political landscape in 2019 was the </a:t>
            </a:r>
            <a:r>
              <a:rPr lang="en-US" sz="1400" b="1" u="sng" dirty="0">
                <a:solidFill>
                  <a:schemeClr val="bg1"/>
                </a:solidFill>
              </a:rPr>
              <a:t>abrogation of Article 370</a:t>
            </a:r>
            <a:r>
              <a:rPr lang="en-US" sz="1200" dirty="0">
                <a:solidFill>
                  <a:schemeClr val="bg1"/>
                </a:solidFill>
              </a:rPr>
              <a:t>, which granted special status to Jammu and Kashmir. This decision led to the reorganization of J&amp;K into two Union Territories: Jammu &amp; Kashmir (with a legislative assembly) and Ladakh (without a legislative assembly).</a:t>
            </a:r>
          </a:p>
          <a:p>
            <a:pPr marL="285750" indent="-285750" algn="just">
              <a:buFont typeface="Arial" panose="020B0604020202020204" pitchFamily="34" charset="0"/>
              <a:buChar char="•"/>
            </a:pPr>
            <a:r>
              <a:rPr lang="en-US" sz="1200" dirty="0">
                <a:solidFill>
                  <a:schemeClr val="bg1"/>
                </a:solidFill>
              </a:rPr>
              <a:t>The 2020 budget focused on subsidies primarily as a response to the economic crisis caused by the </a:t>
            </a:r>
            <a:r>
              <a:rPr lang="en-US" sz="1400" b="1" u="sng" dirty="0">
                <a:solidFill>
                  <a:schemeClr val="bg1"/>
                </a:solidFill>
              </a:rPr>
              <a:t>COVID-19 pandemic</a:t>
            </a:r>
            <a:r>
              <a:rPr lang="en-US" sz="1200" dirty="0">
                <a:solidFill>
                  <a:schemeClr val="bg1"/>
                </a:solidFill>
              </a:rPr>
              <a:t>. The government sought to provide relief to the poor and vulnerable by enhancing food, energy, and agricultural subsidies, alongside expanding social welfare schemes.</a:t>
            </a:r>
          </a:p>
        </p:txBody>
      </p:sp>
    </p:spTree>
    <p:extLst>
      <p:ext uri="{BB962C8B-B14F-4D97-AF65-F5344CB8AC3E}">
        <p14:creationId xmlns:p14="http://schemas.microsoft.com/office/powerpoint/2010/main" val="2716868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576CA92E-7B0A-F40B-F9D6-C23BCFFEA23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67904CD-BF6B-4AC6-2834-0AECB9892475}"/>
              </a:ext>
            </a:extLst>
          </p:cNvPr>
          <p:cNvPicPr>
            <a:picLocks noChangeAspect="1"/>
          </p:cNvPicPr>
          <p:nvPr/>
        </p:nvPicPr>
        <p:blipFill>
          <a:blip r:embed="rId2"/>
          <a:srcRect b="1750"/>
          <a:stretch/>
        </p:blipFill>
        <p:spPr>
          <a:xfrm>
            <a:off x="0" y="0"/>
            <a:ext cx="9713168" cy="3429000"/>
          </a:xfrm>
          <a:prstGeom prst="rect">
            <a:avLst/>
          </a:prstGeom>
        </p:spPr>
      </p:pic>
      <p:pic>
        <p:nvPicPr>
          <p:cNvPr id="3" name="Picture 2">
            <a:extLst>
              <a:ext uri="{FF2B5EF4-FFF2-40B4-BE49-F238E27FC236}">
                <a16:creationId xmlns:a16="http://schemas.microsoft.com/office/drawing/2014/main" id="{2751B39B-0D57-9FFC-2BD1-C2923118C6F4}"/>
              </a:ext>
            </a:extLst>
          </p:cNvPr>
          <p:cNvPicPr>
            <a:picLocks noChangeAspect="1"/>
          </p:cNvPicPr>
          <p:nvPr/>
        </p:nvPicPr>
        <p:blipFill>
          <a:blip r:embed="rId3"/>
          <a:stretch>
            <a:fillRect/>
          </a:stretch>
        </p:blipFill>
        <p:spPr>
          <a:xfrm>
            <a:off x="18628" y="3429001"/>
            <a:ext cx="9580662" cy="3429000"/>
          </a:xfrm>
          <a:prstGeom prst="rect">
            <a:avLst/>
          </a:prstGeom>
        </p:spPr>
      </p:pic>
      <p:sp>
        <p:nvSpPr>
          <p:cNvPr id="4" name="TextBox 3">
            <a:extLst>
              <a:ext uri="{FF2B5EF4-FFF2-40B4-BE49-F238E27FC236}">
                <a16:creationId xmlns:a16="http://schemas.microsoft.com/office/drawing/2014/main" id="{62A7F9D4-DF5F-680E-1A05-3488BB279935}"/>
              </a:ext>
            </a:extLst>
          </p:cNvPr>
          <p:cNvSpPr txBox="1"/>
          <p:nvPr/>
        </p:nvSpPr>
        <p:spPr>
          <a:xfrm>
            <a:off x="4594707" y="885825"/>
            <a:ext cx="679994"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Actuals</a:t>
            </a:r>
          </a:p>
        </p:txBody>
      </p:sp>
      <p:sp>
        <p:nvSpPr>
          <p:cNvPr id="5" name="TextBox 4">
            <a:extLst>
              <a:ext uri="{FF2B5EF4-FFF2-40B4-BE49-F238E27FC236}">
                <a16:creationId xmlns:a16="http://schemas.microsoft.com/office/drawing/2014/main" id="{D8EF4919-7C39-5A45-3C93-20FD67C1203A}"/>
              </a:ext>
            </a:extLst>
          </p:cNvPr>
          <p:cNvSpPr txBox="1"/>
          <p:nvPr/>
        </p:nvSpPr>
        <p:spPr>
          <a:xfrm>
            <a:off x="4521771" y="4146589"/>
            <a:ext cx="825867"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Estimates</a:t>
            </a:r>
          </a:p>
        </p:txBody>
      </p:sp>
      <p:sp>
        <p:nvSpPr>
          <p:cNvPr id="2" name="TextBox 1">
            <a:extLst>
              <a:ext uri="{FF2B5EF4-FFF2-40B4-BE49-F238E27FC236}">
                <a16:creationId xmlns:a16="http://schemas.microsoft.com/office/drawing/2014/main" id="{435365E7-B43A-3AB5-52C4-9572F31EBA61}"/>
              </a:ext>
            </a:extLst>
          </p:cNvPr>
          <p:cNvSpPr txBox="1"/>
          <p:nvPr/>
        </p:nvSpPr>
        <p:spPr>
          <a:xfrm>
            <a:off x="10009702" y="335845"/>
            <a:ext cx="1778886" cy="6278642"/>
          </a:xfrm>
          <a:prstGeom prst="rect">
            <a:avLst/>
          </a:prstGeom>
          <a:noFill/>
        </p:spPr>
        <p:txBody>
          <a:bodyPr wrap="square" rtlCol="0">
            <a:spAutoFit/>
          </a:bodyPr>
          <a:lstStyle/>
          <a:p>
            <a:pPr algn="just"/>
            <a:r>
              <a:rPr lang="en-US" sz="1200" dirty="0">
                <a:solidFill>
                  <a:schemeClr val="bg1"/>
                </a:solidFill>
              </a:rPr>
              <a:t>The reason why the Indian government in 2021 ended up spending more on Urban Development than initially estimated for Planning and Statistics can largely be attributed to the </a:t>
            </a:r>
            <a:r>
              <a:rPr lang="en-US" sz="1400" b="1" u="sng" dirty="0">
                <a:solidFill>
                  <a:schemeClr val="bg1"/>
                </a:solidFill>
              </a:rPr>
              <a:t>post-pandemic recovery of urban centers</a:t>
            </a:r>
            <a:r>
              <a:rPr lang="en-US" sz="1200" dirty="0">
                <a:solidFill>
                  <a:schemeClr val="bg1"/>
                </a:solidFill>
              </a:rPr>
              <a:t>, the increased need for infrastructure, and the urgent challenges faced by cities during the pandemic. While planning and statistics are essential for long-term growth, urban development was seen as an immediate priority for the economic recovery, public health, and social stability of urban areas, which required substantial financial resources. Therefore, the shift in expenditure priorities reflected the government's response to pressing urban needs and a focus on rebuilding and modernizing cities to support future growth.</a:t>
            </a:r>
            <a:endParaRPr lang="en-I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57307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FA6D17E4-10B9-BD26-91CC-485623AEE47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F6F12B-4A6B-9B0D-689E-A242E6562BF3}"/>
              </a:ext>
            </a:extLst>
          </p:cNvPr>
          <p:cNvPicPr>
            <a:picLocks noChangeAspect="1"/>
          </p:cNvPicPr>
          <p:nvPr/>
        </p:nvPicPr>
        <p:blipFill>
          <a:blip r:embed="rId2"/>
          <a:stretch>
            <a:fillRect/>
          </a:stretch>
        </p:blipFill>
        <p:spPr>
          <a:xfrm>
            <a:off x="0" y="1"/>
            <a:ext cx="8934449" cy="3429000"/>
          </a:xfrm>
          <a:prstGeom prst="rect">
            <a:avLst/>
          </a:prstGeom>
        </p:spPr>
      </p:pic>
      <p:pic>
        <p:nvPicPr>
          <p:cNvPr id="5" name="Picture 4">
            <a:extLst>
              <a:ext uri="{FF2B5EF4-FFF2-40B4-BE49-F238E27FC236}">
                <a16:creationId xmlns:a16="http://schemas.microsoft.com/office/drawing/2014/main" id="{59B83EFA-3231-DB4A-58B8-4479BC9CFD84}"/>
              </a:ext>
            </a:extLst>
          </p:cNvPr>
          <p:cNvPicPr>
            <a:picLocks noChangeAspect="1"/>
          </p:cNvPicPr>
          <p:nvPr/>
        </p:nvPicPr>
        <p:blipFill>
          <a:blip r:embed="rId3"/>
          <a:stretch>
            <a:fillRect/>
          </a:stretch>
        </p:blipFill>
        <p:spPr>
          <a:xfrm>
            <a:off x="0" y="3428999"/>
            <a:ext cx="8934448" cy="3429000"/>
          </a:xfrm>
          <a:prstGeom prst="rect">
            <a:avLst/>
          </a:prstGeom>
        </p:spPr>
      </p:pic>
      <p:sp>
        <p:nvSpPr>
          <p:cNvPr id="6" name="TextBox 5">
            <a:extLst>
              <a:ext uri="{FF2B5EF4-FFF2-40B4-BE49-F238E27FC236}">
                <a16:creationId xmlns:a16="http://schemas.microsoft.com/office/drawing/2014/main" id="{DBC41AD7-F298-B4AB-B3D2-F4FCE69C5697}"/>
              </a:ext>
            </a:extLst>
          </p:cNvPr>
          <p:cNvSpPr txBox="1"/>
          <p:nvPr/>
        </p:nvSpPr>
        <p:spPr>
          <a:xfrm>
            <a:off x="4594707" y="885825"/>
            <a:ext cx="679994"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Actuals</a:t>
            </a:r>
          </a:p>
        </p:txBody>
      </p:sp>
      <p:sp>
        <p:nvSpPr>
          <p:cNvPr id="7" name="TextBox 6">
            <a:extLst>
              <a:ext uri="{FF2B5EF4-FFF2-40B4-BE49-F238E27FC236}">
                <a16:creationId xmlns:a16="http://schemas.microsoft.com/office/drawing/2014/main" id="{EBD9049B-D865-16FA-867C-3E507B5B5F37}"/>
              </a:ext>
            </a:extLst>
          </p:cNvPr>
          <p:cNvSpPr txBox="1"/>
          <p:nvPr/>
        </p:nvSpPr>
        <p:spPr>
          <a:xfrm>
            <a:off x="4521771" y="4146589"/>
            <a:ext cx="825867"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Estimates</a:t>
            </a:r>
          </a:p>
        </p:txBody>
      </p:sp>
      <p:sp>
        <p:nvSpPr>
          <p:cNvPr id="8" name="TextBox 7">
            <a:extLst>
              <a:ext uri="{FF2B5EF4-FFF2-40B4-BE49-F238E27FC236}">
                <a16:creationId xmlns:a16="http://schemas.microsoft.com/office/drawing/2014/main" id="{2DE43FF8-1056-3430-485F-471E4A23F539}"/>
              </a:ext>
            </a:extLst>
          </p:cNvPr>
          <p:cNvSpPr txBox="1"/>
          <p:nvPr/>
        </p:nvSpPr>
        <p:spPr>
          <a:xfrm>
            <a:off x="10009701" y="335845"/>
            <a:ext cx="1787851" cy="63401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rPr>
              <a:t>The post-pandemic need for </a:t>
            </a:r>
            <a:r>
              <a:rPr lang="en-US" sz="1400" b="1" u="sng" dirty="0">
                <a:solidFill>
                  <a:schemeClr val="bg1"/>
                </a:solidFill>
              </a:rPr>
              <a:t>digital education infrastructure</a:t>
            </a:r>
            <a:r>
              <a:rPr lang="en-US" sz="1200" dirty="0">
                <a:solidFill>
                  <a:schemeClr val="bg1"/>
                </a:solidFill>
              </a:rPr>
              <a:t>, including online learning platforms, teacher training, and digital tools, which led the government to prioritize education.</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The ongoing Digital India </a:t>
            </a:r>
            <a:r>
              <a:rPr lang="en-US" sz="1400" b="1" u="sng" dirty="0">
                <a:solidFill>
                  <a:schemeClr val="bg1"/>
                </a:solidFill>
              </a:rPr>
              <a:t>initiative (5G Rollout)</a:t>
            </a:r>
            <a:r>
              <a:rPr lang="en-US" sz="1200" dirty="0">
                <a:solidFill>
                  <a:schemeClr val="bg1"/>
                </a:solidFill>
              </a:rPr>
              <a:t>, which continued to drive investments in IT and telecom infrastructure to ensure digital connectivity and support economic growth.</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The government’s focus on addressing skills gaps and developing a future-ready workforce through education, particularly in digital and technical fields, in line with long-term economic recovery goals.</a:t>
            </a:r>
            <a:endParaRPr lang="en-I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7297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1D7C0A72-268D-F0E9-6746-D455A3D13AA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23B0126-9698-ACAE-50BD-A71DE19B29B2}"/>
              </a:ext>
            </a:extLst>
          </p:cNvPr>
          <p:cNvPicPr>
            <a:picLocks noChangeAspect="1"/>
          </p:cNvPicPr>
          <p:nvPr/>
        </p:nvPicPr>
        <p:blipFill>
          <a:blip r:embed="rId2"/>
          <a:srcRect r="730"/>
          <a:stretch/>
        </p:blipFill>
        <p:spPr>
          <a:xfrm>
            <a:off x="84036" y="0"/>
            <a:ext cx="9069490" cy="3428999"/>
          </a:xfrm>
          <a:prstGeom prst="rect">
            <a:avLst/>
          </a:prstGeom>
        </p:spPr>
      </p:pic>
      <p:pic>
        <p:nvPicPr>
          <p:cNvPr id="6" name="Picture 5">
            <a:extLst>
              <a:ext uri="{FF2B5EF4-FFF2-40B4-BE49-F238E27FC236}">
                <a16:creationId xmlns:a16="http://schemas.microsoft.com/office/drawing/2014/main" id="{98690F61-9C67-AFF8-337E-F8E862D227B6}"/>
              </a:ext>
            </a:extLst>
          </p:cNvPr>
          <p:cNvPicPr>
            <a:picLocks noChangeAspect="1"/>
          </p:cNvPicPr>
          <p:nvPr/>
        </p:nvPicPr>
        <p:blipFill>
          <a:blip r:embed="rId3"/>
          <a:srcRect r="725"/>
          <a:stretch/>
        </p:blipFill>
        <p:spPr>
          <a:xfrm>
            <a:off x="17360" y="3428999"/>
            <a:ext cx="9136165" cy="3428999"/>
          </a:xfrm>
          <a:prstGeom prst="rect">
            <a:avLst/>
          </a:prstGeom>
        </p:spPr>
      </p:pic>
      <p:sp>
        <p:nvSpPr>
          <p:cNvPr id="7" name="TextBox 6">
            <a:extLst>
              <a:ext uri="{FF2B5EF4-FFF2-40B4-BE49-F238E27FC236}">
                <a16:creationId xmlns:a16="http://schemas.microsoft.com/office/drawing/2014/main" id="{CA6B20F0-A16F-8625-6C41-75946D8BADEA}"/>
              </a:ext>
            </a:extLst>
          </p:cNvPr>
          <p:cNvSpPr txBox="1"/>
          <p:nvPr/>
        </p:nvSpPr>
        <p:spPr>
          <a:xfrm>
            <a:off x="4594707" y="885825"/>
            <a:ext cx="679994"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Actuals</a:t>
            </a:r>
          </a:p>
        </p:txBody>
      </p:sp>
      <p:sp>
        <p:nvSpPr>
          <p:cNvPr id="8" name="TextBox 7">
            <a:extLst>
              <a:ext uri="{FF2B5EF4-FFF2-40B4-BE49-F238E27FC236}">
                <a16:creationId xmlns:a16="http://schemas.microsoft.com/office/drawing/2014/main" id="{E68FAF79-EF4A-65E8-CD71-C47CE1D16A10}"/>
              </a:ext>
            </a:extLst>
          </p:cNvPr>
          <p:cNvSpPr txBox="1"/>
          <p:nvPr/>
        </p:nvSpPr>
        <p:spPr>
          <a:xfrm>
            <a:off x="4521771" y="4146589"/>
            <a:ext cx="825867" cy="276999"/>
          </a:xfrm>
          <a:prstGeom prst="rect">
            <a:avLst/>
          </a:prstGeom>
          <a:noFill/>
        </p:spPr>
        <p:txBody>
          <a:bodyPr wrap="none" rtlCol="0">
            <a:spAutoFit/>
          </a:bodyPr>
          <a:lstStyle/>
          <a:p>
            <a:r>
              <a:rPr lang="en-IN" sz="1200" b="1" dirty="0">
                <a:solidFill>
                  <a:schemeClr val="bg1">
                    <a:lumMod val="95000"/>
                  </a:schemeClr>
                </a:solidFill>
                <a:latin typeface="Times New Roman" panose="02020603050405020304" pitchFamily="18" charset="0"/>
                <a:cs typeface="Times New Roman" panose="02020603050405020304" pitchFamily="18" charset="0"/>
              </a:rPr>
              <a:t>Estimates</a:t>
            </a:r>
          </a:p>
        </p:txBody>
      </p:sp>
      <p:sp>
        <p:nvSpPr>
          <p:cNvPr id="2" name="Rectangle 1">
            <a:hlinkClick r:id="rId4" action="ppaction://hlinksldjump"/>
            <a:extLst>
              <a:ext uri="{FF2B5EF4-FFF2-40B4-BE49-F238E27FC236}">
                <a16:creationId xmlns:a16="http://schemas.microsoft.com/office/drawing/2014/main" id="{A22E14C4-9FC5-BF6D-5B41-025EED600037}"/>
              </a:ext>
            </a:extLst>
          </p:cNvPr>
          <p:cNvSpPr/>
          <p:nvPr/>
        </p:nvSpPr>
        <p:spPr>
          <a:xfrm>
            <a:off x="9657703" y="5737249"/>
            <a:ext cx="2185150"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TREND</a:t>
            </a:r>
            <a:b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b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ANALYSIS</a:t>
            </a:r>
          </a:p>
        </p:txBody>
      </p:sp>
      <p:sp>
        <p:nvSpPr>
          <p:cNvPr id="3" name="TextBox 2">
            <a:extLst>
              <a:ext uri="{FF2B5EF4-FFF2-40B4-BE49-F238E27FC236}">
                <a16:creationId xmlns:a16="http://schemas.microsoft.com/office/drawing/2014/main" id="{12C26EBA-5D93-05A7-0B21-7478A0C7C6FD}"/>
              </a:ext>
            </a:extLst>
          </p:cNvPr>
          <p:cNvSpPr txBox="1"/>
          <p:nvPr/>
        </p:nvSpPr>
        <p:spPr>
          <a:xfrm>
            <a:off x="9856352" y="129657"/>
            <a:ext cx="1787851" cy="544764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chemeClr val="bg1"/>
                </a:solidFill>
              </a:rPr>
              <a:t>The post-pandemic recovery of urban areas and the need for urgent infrastructure development in cities.</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The strategic importance of ensuring financial stability and providing fiscal reforms to support the overall economy.</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The government's focus on improving urban infrastructure, housing, and mobility to address challenges in rapidly urbanizing areas.</a:t>
            </a:r>
          </a:p>
          <a:p>
            <a:pPr marL="171450" indent="-171450">
              <a:buFont typeface="Arial" panose="020B0604020202020204" pitchFamily="34" charset="0"/>
              <a:buChar char="•"/>
            </a:pPr>
            <a:endParaRPr lang="en-US" sz="1200" dirty="0">
              <a:solidFill>
                <a:schemeClr val="bg1"/>
              </a:solidFill>
            </a:endParaRPr>
          </a:p>
          <a:p>
            <a:pPr marL="171450" indent="-171450">
              <a:buFont typeface="Arial" panose="020B0604020202020204" pitchFamily="34" charset="0"/>
              <a:buChar char="•"/>
            </a:pPr>
            <a:r>
              <a:rPr lang="en-US" sz="1200" dirty="0">
                <a:solidFill>
                  <a:schemeClr val="bg1"/>
                </a:solidFill>
              </a:rPr>
              <a:t>Political considerations and electoral priorities might have also played a role in directing more resources toward urban development.</a:t>
            </a:r>
            <a:endParaRPr lang="en-IN" sz="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16481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a:extLst>
            <a:ext uri="{FF2B5EF4-FFF2-40B4-BE49-F238E27FC236}">
              <a16:creationId xmlns:a16="http://schemas.microsoft.com/office/drawing/2014/main" id="{6EED441A-E17D-490F-D757-96DD61BF4A3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76450EC-B1E7-FF29-7B6F-FD3D4FE46432}"/>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03A3130F-F5DE-5ACF-AF2B-903E8F2A1A39}"/>
              </a:ext>
            </a:extLst>
          </p:cNvPr>
          <p:cNvSpPr/>
          <p:nvPr/>
        </p:nvSpPr>
        <p:spPr>
          <a:xfrm>
            <a:off x="1206810" y="1613119"/>
            <a:ext cx="9778381" cy="3631763"/>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115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Tree>
    <p:extLst>
      <p:ext uri="{BB962C8B-B14F-4D97-AF65-F5344CB8AC3E}">
        <p14:creationId xmlns:p14="http://schemas.microsoft.com/office/powerpoint/2010/main" val="337636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16CA65F6-6437-6622-C43D-91A696D58D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7C980C0-6D76-20CE-8E65-4D35B03FA675}"/>
              </a:ext>
            </a:extLst>
          </p:cNvPr>
          <p:cNvPicPr>
            <a:picLocks noChangeAspect="1"/>
          </p:cNvPicPr>
          <p:nvPr/>
        </p:nvPicPr>
        <p:blipFill>
          <a:blip r:embed="rId2"/>
          <a:stretch>
            <a:fillRect/>
          </a:stretch>
        </p:blipFill>
        <p:spPr>
          <a:xfrm>
            <a:off x="3627267" y="1"/>
            <a:ext cx="2322856" cy="1423881"/>
          </a:xfrm>
          <a:prstGeom prst="rect">
            <a:avLst/>
          </a:prstGeom>
        </p:spPr>
      </p:pic>
      <p:pic>
        <p:nvPicPr>
          <p:cNvPr id="9" name="Picture 8">
            <a:extLst>
              <a:ext uri="{FF2B5EF4-FFF2-40B4-BE49-F238E27FC236}">
                <a16:creationId xmlns:a16="http://schemas.microsoft.com/office/drawing/2014/main" id="{7B34A7B8-D9EF-8561-0D47-1700585E503C}"/>
              </a:ext>
            </a:extLst>
          </p:cNvPr>
          <p:cNvPicPr>
            <a:picLocks noChangeAspect="1"/>
          </p:cNvPicPr>
          <p:nvPr/>
        </p:nvPicPr>
        <p:blipFill>
          <a:blip r:embed="rId3"/>
          <a:stretch>
            <a:fillRect/>
          </a:stretch>
        </p:blipFill>
        <p:spPr>
          <a:xfrm>
            <a:off x="3593895" y="1777291"/>
            <a:ext cx="2356228" cy="1425600"/>
          </a:xfrm>
          <a:prstGeom prst="rect">
            <a:avLst/>
          </a:prstGeom>
        </p:spPr>
      </p:pic>
      <p:pic>
        <p:nvPicPr>
          <p:cNvPr id="11" name="Picture 10">
            <a:extLst>
              <a:ext uri="{FF2B5EF4-FFF2-40B4-BE49-F238E27FC236}">
                <a16:creationId xmlns:a16="http://schemas.microsoft.com/office/drawing/2014/main" id="{D8E3B35C-A340-FB7D-8FAA-855D3A2F0ECF}"/>
              </a:ext>
            </a:extLst>
          </p:cNvPr>
          <p:cNvPicPr>
            <a:picLocks noChangeAspect="1"/>
          </p:cNvPicPr>
          <p:nvPr/>
        </p:nvPicPr>
        <p:blipFill>
          <a:blip r:embed="rId4"/>
          <a:stretch>
            <a:fillRect/>
          </a:stretch>
        </p:blipFill>
        <p:spPr>
          <a:xfrm>
            <a:off x="3590580" y="3556300"/>
            <a:ext cx="2359543" cy="1425600"/>
          </a:xfrm>
          <a:prstGeom prst="rect">
            <a:avLst/>
          </a:prstGeom>
        </p:spPr>
      </p:pic>
      <p:pic>
        <p:nvPicPr>
          <p:cNvPr id="13" name="Picture 12">
            <a:extLst>
              <a:ext uri="{FF2B5EF4-FFF2-40B4-BE49-F238E27FC236}">
                <a16:creationId xmlns:a16="http://schemas.microsoft.com/office/drawing/2014/main" id="{A043758F-7E04-F047-3103-00CD7B6E0D03}"/>
              </a:ext>
            </a:extLst>
          </p:cNvPr>
          <p:cNvPicPr>
            <a:picLocks noChangeAspect="1"/>
          </p:cNvPicPr>
          <p:nvPr/>
        </p:nvPicPr>
        <p:blipFill>
          <a:blip r:embed="rId5"/>
          <a:stretch>
            <a:fillRect/>
          </a:stretch>
        </p:blipFill>
        <p:spPr>
          <a:xfrm>
            <a:off x="6143786" y="909811"/>
            <a:ext cx="2371850" cy="1425600"/>
          </a:xfrm>
          <a:prstGeom prst="rect">
            <a:avLst/>
          </a:prstGeom>
        </p:spPr>
      </p:pic>
      <p:pic>
        <p:nvPicPr>
          <p:cNvPr id="15" name="Picture 14">
            <a:extLst>
              <a:ext uri="{FF2B5EF4-FFF2-40B4-BE49-F238E27FC236}">
                <a16:creationId xmlns:a16="http://schemas.microsoft.com/office/drawing/2014/main" id="{2BB09BCE-ECCB-52C3-B616-70E4E174E8E3}"/>
              </a:ext>
            </a:extLst>
          </p:cNvPr>
          <p:cNvPicPr>
            <a:picLocks noChangeAspect="1"/>
          </p:cNvPicPr>
          <p:nvPr/>
        </p:nvPicPr>
        <p:blipFill>
          <a:blip r:embed="rId6"/>
          <a:stretch>
            <a:fillRect/>
          </a:stretch>
        </p:blipFill>
        <p:spPr>
          <a:xfrm>
            <a:off x="3580294" y="5335309"/>
            <a:ext cx="2369829" cy="1425600"/>
          </a:xfrm>
          <a:prstGeom prst="rect">
            <a:avLst/>
          </a:prstGeom>
        </p:spPr>
      </p:pic>
      <p:sp>
        <p:nvSpPr>
          <p:cNvPr id="2" name="Rectangle: Rounded Corners 1">
            <a:extLst>
              <a:ext uri="{FF2B5EF4-FFF2-40B4-BE49-F238E27FC236}">
                <a16:creationId xmlns:a16="http://schemas.microsoft.com/office/drawing/2014/main" id="{C37C3F6F-83D2-7D4D-819D-202C8EB3CED4}"/>
              </a:ext>
            </a:extLst>
          </p:cNvPr>
          <p:cNvSpPr/>
          <p:nvPr/>
        </p:nvSpPr>
        <p:spPr>
          <a:xfrm>
            <a:off x="833718" y="2518858"/>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C280D973-7571-DCA6-689C-2BB7ED4D8904}"/>
              </a:ext>
            </a:extLst>
          </p:cNvPr>
          <p:cNvSpPr/>
          <p:nvPr/>
        </p:nvSpPr>
        <p:spPr>
          <a:xfrm>
            <a:off x="9941384" y="6027003"/>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3C1BE575-6740-ADD4-02BD-1C494ECF7B8E}"/>
              </a:ext>
            </a:extLst>
          </p:cNvPr>
          <p:cNvSpPr/>
          <p:nvPr/>
        </p:nvSpPr>
        <p:spPr>
          <a:xfrm>
            <a:off x="833718" y="3122773"/>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DFBD1FF6-B160-60E4-9940-3641DF419CB3}"/>
              </a:ext>
            </a:extLst>
          </p:cNvPr>
          <p:cNvSpPr/>
          <p:nvPr/>
        </p:nvSpPr>
        <p:spPr>
          <a:xfrm>
            <a:off x="833718" y="3726688"/>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968F5034-B8C8-9C17-B767-C282F67FAAFE}"/>
              </a:ext>
            </a:extLst>
          </p:cNvPr>
          <p:cNvSpPr/>
          <p:nvPr/>
        </p:nvSpPr>
        <p:spPr>
          <a:xfrm>
            <a:off x="9565341" y="2107353"/>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10BFD674-36B9-CFE6-C156-482369824F86}"/>
              </a:ext>
            </a:extLst>
          </p:cNvPr>
          <p:cNvSpPr/>
          <p:nvPr/>
        </p:nvSpPr>
        <p:spPr>
          <a:xfrm>
            <a:off x="9565341" y="2711268"/>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6AF6CEE3-A6DD-829C-B13B-C100E80F7083}"/>
              </a:ext>
            </a:extLst>
          </p:cNvPr>
          <p:cNvSpPr/>
          <p:nvPr/>
        </p:nvSpPr>
        <p:spPr>
          <a:xfrm>
            <a:off x="9565341" y="3315183"/>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DC250E85-7208-8335-01B6-F2713E99C87F}"/>
              </a:ext>
            </a:extLst>
          </p:cNvPr>
          <p:cNvSpPr/>
          <p:nvPr/>
        </p:nvSpPr>
        <p:spPr>
          <a:xfrm>
            <a:off x="9565341" y="391910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16" name="Picture 15">
            <a:extLst>
              <a:ext uri="{FF2B5EF4-FFF2-40B4-BE49-F238E27FC236}">
                <a16:creationId xmlns:a16="http://schemas.microsoft.com/office/drawing/2014/main" id="{764BBED3-D74F-045B-5ACD-9EDC601BFADF}"/>
              </a:ext>
            </a:extLst>
          </p:cNvPr>
          <p:cNvPicPr>
            <a:picLocks noChangeAspect="1"/>
          </p:cNvPicPr>
          <p:nvPr/>
        </p:nvPicPr>
        <p:blipFill>
          <a:blip r:embed="rId7"/>
          <a:stretch>
            <a:fillRect/>
          </a:stretch>
        </p:blipFill>
        <p:spPr>
          <a:xfrm>
            <a:off x="6141023" y="2678477"/>
            <a:ext cx="2374613" cy="1425600"/>
          </a:xfrm>
          <a:prstGeom prst="rect">
            <a:avLst/>
          </a:prstGeom>
        </p:spPr>
      </p:pic>
      <p:pic>
        <p:nvPicPr>
          <p:cNvPr id="18" name="Picture 17">
            <a:extLst>
              <a:ext uri="{FF2B5EF4-FFF2-40B4-BE49-F238E27FC236}">
                <a16:creationId xmlns:a16="http://schemas.microsoft.com/office/drawing/2014/main" id="{30D528FC-CE80-9C65-228E-395AE080E9D8}"/>
              </a:ext>
            </a:extLst>
          </p:cNvPr>
          <p:cNvPicPr>
            <a:picLocks noChangeAspect="1"/>
          </p:cNvPicPr>
          <p:nvPr/>
        </p:nvPicPr>
        <p:blipFill>
          <a:blip r:embed="rId8"/>
          <a:stretch>
            <a:fillRect/>
          </a:stretch>
        </p:blipFill>
        <p:spPr>
          <a:xfrm>
            <a:off x="6145862" y="4451734"/>
            <a:ext cx="2369774" cy="1425600"/>
          </a:xfrm>
          <a:prstGeom prst="rect">
            <a:avLst/>
          </a:prstGeom>
        </p:spPr>
      </p:pic>
    </p:spTree>
    <p:extLst>
      <p:ext uri="{BB962C8B-B14F-4D97-AF65-F5344CB8AC3E}">
        <p14:creationId xmlns:p14="http://schemas.microsoft.com/office/powerpoint/2010/main" val="955419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D83D7FEF-0B47-A1D5-BE6F-45BFF3039E1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BCC101A-DDA2-1898-D3BF-59D9B1D2E91E}"/>
              </a:ext>
            </a:extLst>
          </p:cNvPr>
          <p:cNvPicPr>
            <a:picLocks noChangeAspect="1"/>
          </p:cNvPicPr>
          <p:nvPr/>
        </p:nvPicPr>
        <p:blipFill>
          <a:blip r:embed="rId2"/>
          <a:srcRect t="5096"/>
          <a:stretch/>
        </p:blipFill>
        <p:spPr>
          <a:xfrm>
            <a:off x="289592" y="1021976"/>
            <a:ext cx="9091735" cy="5275290"/>
          </a:xfrm>
          <a:prstGeom prst="rect">
            <a:avLst/>
          </a:prstGeom>
        </p:spPr>
      </p:pic>
      <p:sp>
        <p:nvSpPr>
          <p:cNvPr id="2" name="Rectangle: Rounded Corners 1">
            <a:extLst>
              <a:ext uri="{FF2B5EF4-FFF2-40B4-BE49-F238E27FC236}">
                <a16:creationId xmlns:a16="http://schemas.microsoft.com/office/drawing/2014/main" id="{E9D12310-ED47-8CB4-2F8E-9B6E093BC070}"/>
              </a:ext>
            </a:extLst>
          </p:cNvPr>
          <p:cNvSpPr/>
          <p:nvPr/>
        </p:nvSpPr>
        <p:spPr>
          <a:xfrm>
            <a:off x="3894165" y="27823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5691C341-40B6-4AF2-85EC-A928EB678C7D}"/>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E014604B-DA68-830E-2EA7-35FD74C7E923}"/>
              </a:ext>
            </a:extLst>
          </p:cNvPr>
          <p:cNvSpPr/>
          <p:nvPr/>
        </p:nvSpPr>
        <p:spPr>
          <a:xfrm>
            <a:off x="9565341" y="179599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F8EA6FC4-5B39-DF1C-926C-C409991A9170}"/>
              </a:ext>
            </a:extLst>
          </p:cNvPr>
          <p:cNvSpPr/>
          <p:nvPr/>
        </p:nvSpPr>
        <p:spPr>
          <a:xfrm>
            <a:off x="9565341" y="239991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BE019925-F9FB-37A2-7210-01F7F2F78352}"/>
              </a:ext>
            </a:extLst>
          </p:cNvPr>
          <p:cNvSpPr/>
          <p:nvPr/>
        </p:nvSpPr>
        <p:spPr>
          <a:xfrm>
            <a:off x="9565341" y="300382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AA2A486F-3054-0CB8-08CF-86140650BF48}"/>
              </a:ext>
            </a:extLst>
          </p:cNvPr>
          <p:cNvSpPr/>
          <p:nvPr/>
        </p:nvSpPr>
        <p:spPr>
          <a:xfrm>
            <a:off x="9565341" y="360774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AA56DD9E-5A1F-7925-EEEC-119CFFC42876}"/>
              </a:ext>
            </a:extLst>
          </p:cNvPr>
          <p:cNvSpPr/>
          <p:nvPr/>
        </p:nvSpPr>
        <p:spPr>
          <a:xfrm>
            <a:off x="9565341" y="421165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36CBE524-4321-74CD-6D16-4F4E1AA2233F}"/>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sp>
        <p:nvSpPr>
          <p:cNvPr id="17" name="TextBox 16">
            <a:extLst>
              <a:ext uri="{FF2B5EF4-FFF2-40B4-BE49-F238E27FC236}">
                <a16:creationId xmlns:a16="http://schemas.microsoft.com/office/drawing/2014/main" id="{B3B80895-1813-6D82-79C7-5383F575FC93}"/>
              </a:ext>
            </a:extLst>
          </p:cNvPr>
          <p:cNvSpPr txBox="1"/>
          <p:nvPr/>
        </p:nvSpPr>
        <p:spPr>
          <a:xfrm>
            <a:off x="417785" y="4681798"/>
            <a:ext cx="3006734" cy="1323439"/>
          </a:xfrm>
          <a:prstGeom prst="rect">
            <a:avLst/>
          </a:prstGeom>
          <a:noFill/>
        </p:spPr>
        <p:txBody>
          <a:bodyPr wrap="square" rtlCol="0">
            <a:spAutoFit/>
          </a:bodyPr>
          <a:lstStyle/>
          <a:p>
            <a:pPr marL="171450" indent="-171450">
              <a:buFont typeface="Arial" panose="020B0604020202020204" pitchFamily="34" charset="0"/>
              <a:buChar char="•"/>
            </a:pPr>
            <a:r>
              <a:rPr lang="en-US" sz="800" b="1" dirty="0">
                <a:solidFill>
                  <a:schemeClr val="bg1"/>
                </a:solidFill>
                <a:latin typeface="Times New Roman" panose="02020603050405020304" pitchFamily="18" charset="0"/>
                <a:cs typeface="Times New Roman" panose="02020603050405020304" pitchFamily="18" charset="0"/>
              </a:rPr>
              <a:t>Geopolitical Concerns and National Security: </a:t>
            </a:r>
            <a:r>
              <a:rPr lang="en-US" sz="800" dirty="0">
                <a:solidFill>
                  <a:schemeClr val="bg1"/>
                </a:solidFill>
                <a:latin typeface="Times New Roman" panose="02020603050405020304" pitchFamily="18" charset="0"/>
                <a:cs typeface="Times New Roman" panose="02020603050405020304" pitchFamily="18" charset="0"/>
              </a:rPr>
              <a:t>In 2019, </a:t>
            </a:r>
            <a:r>
              <a:rPr lang="en-US" sz="800" b="1" dirty="0">
                <a:solidFill>
                  <a:schemeClr val="bg1"/>
                </a:solidFill>
                <a:latin typeface="Times New Roman" panose="02020603050405020304" pitchFamily="18" charset="0"/>
                <a:cs typeface="Times New Roman" panose="02020603050405020304" pitchFamily="18" charset="0"/>
              </a:rPr>
              <a:t>India</a:t>
            </a:r>
            <a:r>
              <a:rPr lang="en-US" sz="800" dirty="0">
                <a:solidFill>
                  <a:schemeClr val="bg1"/>
                </a:solidFill>
                <a:latin typeface="Times New Roman" panose="02020603050405020304" pitchFamily="18" charset="0"/>
                <a:cs typeface="Times New Roman" panose="02020603050405020304" pitchFamily="18" charset="0"/>
              </a:rPr>
              <a:t> faced increasing geopolitical tensions, particularly with its neighboring country, </a:t>
            </a:r>
            <a:r>
              <a:rPr lang="en-US" sz="800" b="1" dirty="0">
                <a:solidFill>
                  <a:schemeClr val="bg1"/>
                </a:solidFill>
                <a:latin typeface="Times New Roman" panose="02020603050405020304" pitchFamily="18" charset="0"/>
                <a:cs typeface="Times New Roman" panose="02020603050405020304" pitchFamily="18" charset="0"/>
              </a:rPr>
              <a:t>Pakistan</a:t>
            </a:r>
            <a:r>
              <a:rPr lang="en-US" sz="800" dirty="0">
                <a:solidFill>
                  <a:schemeClr val="bg1"/>
                </a:solidFill>
                <a:latin typeface="Times New Roman" panose="02020603050405020304" pitchFamily="18" charset="0"/>
                <a:cs typeface="Times New Roman" panose="02020603050405020304" pitchFamily="18" charset="0"/>
              </a:rPr>
              <a:t>, and ongoing challenges with </a:t>
            </a:r>
            <a:r>
              <a:rPr lang="en-US" sz="800" b="1" dirty="0">
                <a:solidFill>
                  <a:schemeClr val="bg1"/>
                </a:solidFill>
                <a:latin typeface="Times New Roman" panose="02020603050405020304" pitchFamily="18" charset="0"/>
                <a:cs typeface="Times New Roman" panose="02020603050405020304" pitchFamily="18" charset="0"/>
              </a:rPr>
              <a:t>China</a:t>
            </a:r>
            <a:r>
              <a:rPr lang="en-US" sz="800" dirty="0">
                <a:solidFill>
                  <a:schemeClr val="bg1"/>
                </a:solidFill>
                <a:latin typeface="Times New Roman" panose="02020603050405020304" pitchFamily="18" charset="0"/>
                <a:cs typeface="Times New Roman" panose="02020603050405020304" pitchFamily="18" charset="0"/>
              </a:rPr>
              <a:t> along the </a:t>
            </a:r>
            <a:r>
              <a:rPr lang="en-US" sz="800" b="1" dirty="0">
                <a:solidFill>
                  <a:schemeClr val="bg1"/>
                </a:solidFill>
                <a:latin typeface="Times New Roman" panose="02020603050405020304" pitchFamily="18" charset="0"/>
                <a:cs typeface="Times New Roman" panose="02020603050405020304" pitchFamily="18" charset="0"/>
              </a:rPr>
              <a:t>LAC (Line of Actual Control)</a:t>
            </a:r>
            <a:r>
              <a:rPr lang="en-US" sz="800" dirty="0">
                <a:solidFill>
                  <a:schemeClr val="bg1"/>
                </a:solidFill>
                <a:latin typeface="Times New Roman" panose="02020603050405020304" pitchFamily="18" charset="0"/>
                <a:cs typeface="Times New Roman" panose="02020603050405020304" pitchFamily="18" charset="0"/>
              </a:rPr>
              <a:t>.</a:t>
            </a:r>
          </a:p>
          <a:p>
            <a:pPr marL="171450" indent="-171450">
              <a:buFont typeface="Arial" panose="020B0604020202020204" pitchFamily="34" charset="0"/>
              <a:buChar char="•"/>
            </a:pPr>
            <a:endParaRPr lang="en-US" sz="800"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800" b="1" dirty="0">
                <a:solidFill>
                  <a:schemeClr val="bg1"/>
                </a:solidFill>
                <a:latin typeface="Times New Roman" panose="02020603050405020304" pitchFamily="18" charset="0"/>
                <a:cs typeface="Times New Roman" panose="02020603050405020304" pitchFamily="18" charset="0"/>
              </a:rPr>
              <a:t>Political Considerations</a:t>
            </a:r>
            <a:r>
              <a:rPr lang="en-US" sz="800" dirty="0">
                <a:solidFill>
                  <a:schemeClr val="bg1"/>
                </a:solidFill>
                <a:latin typeface="Times New Roman" panose="02020603050405020304" pitchFamily="18" charset="0"/>
                <a:cs typeface="Times New Roman" panose="02020603050405020304" pitchFamily="18" charset="0"/>
              </a:rPr>
              <a:t>: The </a:t>
            </a:r>
            <a:r>
              <a:rPr lang="en-US" sz="800" b="1" dirty="0">
                <a:solidFill>
                  <a:schemeClr val="bg1"/>
                </a:solidFill>
                <a:latin typeface="Times New Roman" panose="02020603050405020304" pitchFamily="18" charset="0"/>
                <a:cs typeface="Times New Roman" panose="02020603050405020304" pitchFamily="18" charset="0"/>
              </a:rPr>
              <a:t>2019 Budget</a:t>
            </a:r>
            <a:r>
              <a:rPr lang="en-US" sz="800" dirty="0">
                <a:solidFill>
                  <a:schemeClr val="bg1"/>
                </a:solidFill>
                <a:latin typeface="Times New Roman" panose="02020603050405020304" pitchFamily="18" charset="0"/>
                <a:cs typeface="Times New Roman" panose="02020603050405020304" pitchFamily="18" charset="0"/>
              </a:rPr>
              <a:t> came ahead of </a:t>
            </a:r>
            <a:r>
              <a:rPr lang="en-US" sz="800" b="1" dirty="0">
                <a:solidFill>
                  <a:schemeClr val="bg1"/>
                </a:solidFill>
                <a:latin typeface="Times New Roman" panose="02020603050405020304" pitchFamily="18" charset="0"/>
                <a:cs typeface="Times New Roman" panose="02020603050405020304" pitchFamily="18" charset="0"/>
              </a:rPr>
              <a:t>general elections</a:t>
            </a:r>
            <a:r>
              <a:rPr lang="en-US" sz="800" dirty="0">
                <a:solidFill>
                  <a:schemeClr val="bg1"/>
                </a:solidFill>
                <a:latin typeface="Times New Roman" panose="02020603050405020304" pitchFamily="18" charset="0"/>
                <a:cs typeface="Times New Roman" panose="02020603050405020304" pitchFamily="18" charset="0"/>
              </a:rPr>
              <a:t>. As national security was a critical topic in the political discourse, particularly after incidents like the </a:t>
            </a:r>
            <a:r>
              <a:rPr lang="en-US" sz="800" b="1" dirty="0">
                <a:solidFill>
                  <a:schemeClr val="bg1"/>
                </a:solidFill>
                <a:latin typeface="Times New Roman" panose="02020603050405020304" pitchFamily="18" charset="0"/>
                <a:cs typeface="Times New Roman" panose="02020603050405020304" pitchFamily="18" charset="0"/>
              </a:rPr>
              <a:t>Pulwama attack</a:t>
            </a:r>
            <a:r>
              <a:rPr lang="en-US" sz="800" dirty="0">
                <a:solidFill>
                  <a:schemeClr val="bg1"/>
                </a:solidFill>
                <a:latin typeface="Times New Roman" panose="02020603050405020304" pitchFamily="18" charset="0"/>
                <a:cs typeface="Times New Roman" panose="02020603050405020304" pitchFamily="18" charset="0"/>
              </a:rPr>
              <a:t> (2019) and the subsequent </a:t>
            </a:r>
            <a:r>
              <a:rPr lang="en-US" sz="800" b="1" dirty="0" err="1">
                <a:solidFill>
                  <a:schemeClr val="bg1"/>
                </a:solidFill>
                <a:latin typeface="Times New Roman" panose="02020603050405020304" pitchFamily="18" charset="0"/>
                <a:cs typeface="Times New Roman" panose="02020603050405020304" pitchFamily="18" charset="0"/>
              </a:rPr>
              <a:t>Balakot</a:t>
            </a:r>
            <a:r>
              <a:rPr lang="en-US" sz="800" b="1" dirty="0">
                <a:solidFill>
                  <a:schemeClr val="bg1"/>
                </a:solidFill>
                <a:latin typeface="Times New Roman" panose="02020603050405020304" pitchFamily="18" charset="0"/>
                <a:cs typeface="Times New Roman" panose="02020603050405020304" pitchFamily="18" charset="0"/>
              </a:rPr>
              <a:t> airstrike</a:t>
            </a:r>
            <a:r>
              <a:rPr lang="en-US" sz="800" dirty="0">
                <a:solidFill>
                  <a:schemeClr val="bg1"/>
                </a:solidFill>
                <a:latin typeface="Times New Roman" panose="02020603050405020304" pitchFamily="18" charset="0"/>
                <a:cs typeface="Times New Roman" panose="02020603050405020304" pitchFamily="18" charset="0"/>
              </a:rPr>
              <a:t>, defense spending and focus were elevated as a matter of national priority.</a:t>
            </a:r>
            <a:endParaRPr lang="en-IN" sz="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3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255B8FE6-9412-550E-6ED5-628C11ABE3F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390A2F-2E29-3691-DAF0-2A832F95E169}"/>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A81363E3-93EC-C135-BAB4-5095379AB1EB}"/>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4D3F2215-F6FB-4A35-0989-B1A7453F5EE8}"/>
              </a:ext>
            </a:extLst>
          </p:cNvPr>
          <p:cNvSpPr/>
          <p:nvPr/>
        </p:nvSpPr>
        <p:spPr>
          <a:xfrm>
            <a:off x="3692573" y="2423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F6D87999-BE8F-45D7-A84D-FA7595266130}"/>
              </a:ext>
            </a:extLst>
          </p:cNvPr>
          <p:cNvSpPr/>
          <p:nvPr/>
        </p:nvSpPr>
        <p:spPr>
          <a:xfrm>
            <a:off x="9565341" y="239991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A5AFC777-F306-DD96-BF08-CBB4E27A41E0}"/>
              </a:ext>
            </a:extLst>
          </p:cNvPr>
          <p:cNvSpPr/>
          <p:nvPr/>
        </p:nvSpPr>
        <p:spPr>
          <a:xfrm>
            <a:off x="9565341" y="300382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9B054635-D8E4-B863-689F-B71B43AF401A}"/>
              </a:ext>
            </a:extLst>
          </p:cNvPr>
          <p:cNvSpPr/>
          <p:nvPr/>
        </p:nvSpPr>
        <p:spPr>
          <a:xfrm>
            <a:off x="9565341" y="360774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9F536CF9-A4EF-8FEE-07EF-884723F40E7D}"/>
              </a:ext>
            </a:extLst>
          </p:cNvPr>
          <p:cNvSpPr/>
          <p:nvPr/>
        </p:nvSpPr>
        <p:spPr>
          <a:xfrm>
            <a:off x="9565341" y="421165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83D24D0C-1D7E-4C83-5A6A-7F753BDFBDBF}"/>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9" name="Picture 8">
            <a:extLst>
              <a:ext uri="{FF2B5EF4-FFF2-40B4-BE49-F238E27FC236}">
                <a16:creationId xmlns:a16="http://schemas.microsoft.com/office/drawing/2014/main" id="{9DD6E1F1-3C54-40CA-5A95-C4458B3A455A}"/>
              </a:ext>
            </a:extLst>
          </p:cNvPr>
          <p:cNvPicPr>
            <a:picLocks noChangeAspect="1"/>
          </p:cNvPicPr>
          <p:nvPr/>
        </p:nvPicPr>
        <p:blipFill>
          <a:blip r:embed="rId2"/>
          <a:srcRect t="4540"/>
          <a:stretch/>
        </p:blipFill>
        <p:spPr>
          <a:xfrm>
            <a:off x="196268" y="995080"/>
            <a:ext cx="8875198" cy="5274000"/>
          </a:xfrm>
          <a:prstGeom prst="rect">
            <a:avLst/>
          </a:prstGeom>
        </p:spPr>
      </p:pic>
    </p:spTree>
    <p:extLst>
      <p:ext uri="{BB962C8B-B14F-4D97-AF65-F5344CB8AC3E}">
        <p14:creationId xmlns:p14="http://schemas.microsoft.com/office/powerpoint/2010/main" val="16376821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CA874BB2-C612-8C5E-191B-9E8143CE61D7}"/>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3A7BDE-6F37-8438-B334-1926E74C3775}"/>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EC866830-9C28-F079-621E-B54CCBBCEE68}"/>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F0B2A9AB-08B6-4637-1A93-7BEB8221B973}"/>
              </a:ext>
            </a:extLst>
          </p:cNvPr>
          <p:cNvSpPr/>
          <p:nvPr/>
        </p:nvSpPr>
        <p:spPr>
          <a:xfrm>
            <a:off x="9565341" y="179599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0AE9AF2D-5461-396F-258A-39E984E06F9F}"/>
              </a:ext>
            </a:extLst>
          </p:cNvPr>
          <p:cNvSpPr/>
          <p:nvPr/>
        </p:nvSpPr>
        <p:spPr>
          <a:xfrm>
            <a:off x="3777585" y="40771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E1582098-4DF2-4551-5162-A44C25549056}"/>
              </a:ext>
            </a:extLst>
          </p:cNvPr>
          <p:cNvSpPr/>
          <p:nvPr/>
        </p:nvSpPr>
        <p:spPr>
          <a:xfrm>
            <a:off x="9565341" y="300382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0CF82509-B0D6-CA4E-F6EA-7C83BA52A5EE}"/>
              </a:ext>
            </a:extLst>
          </p:cNvPr>
          <p:cNvSpPr/>
          <p:nvPr/>
        </p:nvSpPr>
        <p:spPr>
          <a:xfrm>
            <a:off x="9565341" y="360774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70B32FD1-D074-E35C-4770-1A328EE02B57}"/>
              </a:ext>
            </a:extLst>
          </p:cNvPr>
          <p:cNvSpPr/>
          <p:nvPr/>
        </p:nvSpPr>
        <p:spPr>
          <a:xfrm>
            <a:off x="9565341" y="421165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7ADEAF20-188F-F59D-BEA4-0AF259AC639A}"/>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3" name="Picture 2">
            <a:extLst>
              <a:ext uri="{FF2B5EF4-FFF2-40B4-BE49-F238E27FC236}">
                <a16:creationId xmlns:a16="http://schemas.microsoft.com/office/drawing/2014/main" id="{190FB626-9743-8C75-979C-DF2CB61F3A70}"/>
              </a:ext>
            </a:extLst>
          </p:cNvPr>
          <p:cNvPicPr>
            <a:picLocks noChangeAspect="1"/>
          </p:cNvPicPr>
          <p:nvPr/>
        </p:nvPicPr>
        <p:blipFill>
          <a:blip r:embed="rId2"/>
          <a:srcRect t="3620"/>
          <a:stretch/>
        </p:blipFill>
        <p:spPr>
          <a:xfrm>
            <a:off x="354321" y="1147483"/>
            <a:ext cx="8729117" cy="5083053"/>
          </a:xfrm>
          <a:prstGeom prst="rect">
            <a:avLst/>
          </a:prstGeom>
        </p:spPr>
      </p:pic>
    </p:spTree>
    <p:extLst>
      <p:ext uri="{BB962C8B-B14F-4D97-AF65-F5344CB8AC3E}">
        <p14:creationId xmlns:p14="http://schemas.microsoft.com/office/powerpoint/2010/main" val="41093859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C12A1136-7A24-8498-497E-8CB4238817E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F3A976C-A092-1028-23EE-419DD8F262D8}"/>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31A16B39-733F-7B12-709B-B8E82BEBAC80}"/>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892A930D-23CF-7B17-3AAF-537877F0C12E}"/>
              </a:ext>
            </a:extLst>
          </p:cNvPr>
          <p:cNvSpPr/>
          <p:nvPr/>
        </p:nvSpPr>
        <p:spPr>
          <a:xfrm>
            <a:off x="9565341" y="179599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AB4F2F04-394A-6E03-CCD7-9FECF609FD8F}"/>
              </a:ext>
            </a:extLst>
          </p:cNvPr>
          <p:cNvSpPr/>
          <p:nvPr/>
        </p:nvSpPr>
        <p:spPr>
          <a:xfrm>
            <a:off x="9565341" y="2399909"/>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D2CE02A7-DAC7-4398-952A-99F00F5936C1}"/>
              </a:ext>
            </a:extLst>
          </p:cNvPr>
          <p:cNvSpPr/>
          <p:nvPr/>
        </p:nvSpPr>
        <p:spPr>
          <a:xfrm>
            <a:off x="3962399" y="26959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3C3FEFD5-BE92-9D35-6329-F8C4FC487FAC}"/>
              </a:ext>
            </a:extLst>
          </p:cNvPr>
          <p:cNvSpPr/>
          <p:nvPr/>
        </p:nvSpPr>
        <p:spPr>
          <a:xfrm>
            <a:off x="9565341" y="3607742"/>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3CEEC21C-449E-77E5-B1F6-2FA27B682044}"/>
              </a:ext>
            </a:extLst>
          </p:cNvPr>
          <p:cNvSpPr/>
          <p:nvPr/>
        </p:nvSpPr>
        <p:spPr>
          <a:xfrm>
            <a:off x="9565341" y="421165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5ED78104-B577-149E-7A29-11C0EE4F00DA}"/>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9" name="Picture 8">
            <a:extLst>
              <a:ext uri="{FF2B5EF4-FFF2-40B4-BE49-F238E27FC236}">
                <a16:creationId xmlns:a16="http://schemas.microsoft.com/office/drawing/2014/main" id="{E511D0DB-09CD-7AD8-DEF2-A42A69107727}"/>
              </a:ext>
            </a:extLst>
          </p:cNvPr>
          <p:cNvPicPr>
            <a:picLocks noChangeAspect="1"/>
          </p:cNvPicPr>
          <p:nvPr/>
        </p:nvPicPr>
        <p:blipFill>
          <a:blip r:embed="rId2"/>
          <a:srcRect t="3305"/>
          <a:stretch/>
        </p:blipFill>
        <p:spPr>
          <a:xfrm>
            <a:off x="427350" y="1042873"/>
            <a:ext cx="8952687" cy="5207615"/>
          </a:xfrm>
          <a:prstGeom prst="rect">
            <a:avLst/>
          </a:prstGeom>
        </p:spPr>
      </p:pic>
      <p:sp>
        <p:nvSpPr>
          <p:cNvPr id="11" name="TextBox 10">
            <a:extLst>
              <a:ext uri="{FF2B5EF4-FFF2-40B4-BE49-F238E27FC236}">
                <a16:creationId xmlns:a16="http://schemas.microsoft.com/office/drawing/2014/main" id="{CD7CC42E-5325-46BD-299D-A5755C9C6FF7}"/>
              </a:ext>
            </a:extLst>
          </p:cNvPr>
          <p:cNvSpPr txBox="1"/>
          <p:nvPr/>
        </p:nvSpPr>
        <p:spPr>
          <a:xfrm>
            <a:off x="874985" y="4938460"/>
            <a:ext cx="2513674" cy="769441"/>
          </a:xfrm>
          <a:prstGeom prst="rect">
            <a:avLst/>
          </a:prstGeom>
          <a:noFill/>
        </p:spPr>
        <p:txBody>
          <a:bodyPr wrap="square" rtlCol="0">
            <a:spAutoFit/>
          </a:bodyPr>
          <a:lstStyle/>
          <a:p>
            <a:r>
              <a:rPr lang="en-US" sz="1100" b="1" dirty="0">
                <a:solidFill>
                  <a:schemeClr val="bg1"/>
                </a:solidFill>
                <a:latin typeface="Times New Roman" panose="02020603050405020304" pitchFamily="18" charset="0"/>
                <a:cs typeface="Times New Roman" panose="02020603050405020304" pitchFamily="18" charset="0"/>
              </a:rPr>
              <a:t>Green and sustainable transport, especially electric vehicles, as part of India’s environmental and climate goals.</a:t>
            </a:r>
            <a:endParaRPr lang="en-IN" sz="11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87474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AC50428-E228-54B5-86EE-9C710B9E03C0}"/>
            </a:ext>
          </a:extLst>
        </p:cNvPr>
        <p:cNvGrpSpPr/>
        <p:nvPr/>
      </p:nvGrpSpPr>
      <p:grpSpPr>
        <a:xfrm>
          <a:off x="0" y="0"/>
          <a:ext cx="0" cy="0"/>
          <a:chOff x="0" y="0"/>
          <a:chExt cx="0" cy="0"/>
        </a:xfrm>
      </p:grpSpPr>
      <p:sp useBgFill="1">
        <p:nvSpPr>
          <p:cNvPr id="4" name="Oval 3">
            <a:extLst>
              <a:ext uri="{FF2B5EF4-FFF2-40B4-BE49-F238E27FC236}">
                <a16:creationId xmlns:a16="http://schemas.microsoft.com/office/drawing/2014/main" id="{1671A1AC-BCB5-CEC8-A20A-E09C0F5E6D8E}"/>
              </a:ext>
            </a:extLst>
          </p:cNvPr>
          <p:cNvSpPr/>
          <p:nvPr/>
        </p:nvSpPr>
        <p:spPr>
          <a:xfrm>
            <a:off x="1055770" y="2610344"/>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Oval 4">
            <a:extLst>
              <a:ext uri="{FF2B5EF4-FFF2-40B4-BE49-F238E27FC236}">
                <a16:creationId xmlns:a16="http://schemas.microsoft.com/office/drawing/2014/main" id="{0FB32378-47B6-D30A-C696-8A61F2DDA7E4}"/>
              </a:ext>
            </a:extLst>
          </p:cNvPr>
          <p:cNvSpPr/>
          <p:nvPr/>
        </p:nvSpPr>
        <p:spPr>
          <a:xfrm>
            <a:off x="1055769" y="2982241"/>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10041AA-670A-8549-74E7-3AE6946AF604}"/>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useBgFill="1">
        <p:nvSpPr>
          <p:cNvPr id="17" name="Oval 16">
            <a:extLst>
              <a:ext uri="{FF2B5EF4-FFF2-40B4-BE49-F238E27FC236}">
                <a16:creationId xmlns:a16="http://schemas.microsoft.com/office/drawing/2014/main" id="{09B4D738-31DC-CBD1-7474-DE26736401B1}"/>
              </a:ext>
            </a:extLst>
          </p:cNvPr>
          <p:cNvSpPr/>
          <p:nvPr/>
        </p:nvSpPr>
        <p:spPr>
          <a:xfrm>
            <a:off x="-1017887" y="1748842"/>
            <a:ext cx="3944310" cy="3383280"/>
          </a:xfrm>
          <a:prstGeom prst="ellipse">
            <a:avLst/>
          </a:prstGeom>
          <a:ln>
            <a:no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14235387-ACA4-F57C-2E31-73A42320219B}"/>
              </a:ext>
            </a:extLst>
          </p:cNvPr>
          <p:cNvGrpSpPr/>
          <p:nvPr/>
        </p:nvGrpSpPr>
        <p:grpSpPr>
          <a:xfrm rot="5554543">
            <a:off x="-2497951" y="-279409"/>
            <a:ext cx="6879566" cy="7421267"/>
            <a:chOff x="-2497951" y="-279409"/>
            <a:chExt cx="6879566" cy="7421267"/>
          </a:xfrm>
        </p:grpSpPr>
        <p:sp>
          <p:nvSpPr>
            <p:cNvPr id="9" name="Flowchart: Summing Junction 8">
              <a:extLst>
                <a:ext uri="{FF2B5EF4-FFF2-40B4-BE49-F238E27FC236}">
                  <a16:creationId xmlns:a16="http://schemas.microsoft.com/office/drawing/2014/main" id="{EEBDA9F7-028B-E9C2-3F4C-1ABF63400A4A}"/>
                </a:ext>
              </a:extLst>
            </p:cNvPr>
            <p:cNvSpPr/>
            <p:nvPr/>
          </p:nvSpPr>
          <p:spPr>
            <a:xfrm>
              <a:off x="-2497951" y="115898"/>
              <a:ext cx="6879566" cy="6594121"/>
            </a:xfrm>
            <a:prstGeom prst="flowChartSummingJunction">
              <a:avLst/>
            </a:prstGeom>
            <a:noFill/>
            <a:ln>
              <a:solidFill>
                <a:srgbClr val="15E5EF"/>
              </a:solid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935EC5F3-D7B7-A803-EA71-86E3C095BB9D}"/>
                </a:ext>
              </a:extLst>
            </p:cNvPr>
            <p:cNvSpPr txBox="1"/>
            <p:nvPr/>
          </p:nvSpPr>
          <p:spPr>
            <a:xfrm rot="5400000">
              <a:off x="2450575" y="2913308"/>
              <a:ext cx="2098651" cy="584775"/>
            </a:xfrm>
            <a:prstGeom prst="rect">
              <a:avLst/>
            </a:prstGeom>
            <a:noFill/>
          </p:spPr>
          <p:txBody>
            <a:bodyPr wrap="none" rtlCol="0">
              <a:spAutoFit/>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PURPOSE</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C248ED6-8574-094D-45F7-FCADF5168495}"/>
                </a:ext>
              </a:extLst>
            </p:cNvPr>
            <p:cNvSpPr txBox="1"/>
            <p:nvPr/>
          </p:nvSpPr>
          <p:spPr>
            <a:xfrm rot="5400000">
              <a:off x="-350926" y="822463"/>
              <a:ext cx="2788520" cy="584775"/>
            </a:xfrm>
            <a:prstGeom prst="rect">
              <a:avLst/>
            </a:prstGeom>
            <a:noFill/>
          </p:spPr>
          <p:txBody>
            <a:bodyPr wrap="none" rtlCol="0">
              <a:spAutoFit/>
              <a:scene3d>
                <a:camera prst="orthographicFront">
                  <a:rot lat="0" lon="0" rev="540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TOOLS USED</a:t>
              </a:r>
            </a:p>
          </p:txBody>
        </p:sp>
        <p:sp>
          <p:nvSpPr>
            <p:cNvPr id="12" name="TextBox 11">
              <a:extLst>
                <a:ext uri="{FF2B5EF4-FFF2-40B4-BE49-F238E27FC236}">
                  <a16:creationId xmlns:a16="http://schemas.microsoft.com/office/drawing/2014/main" id="{BFE57779-EF3E-78DE-B36A-AB61B9609259}"/>
                </a:ext>
              </a:extLst>
            </p:cNvPr>
            <p:cNvSpPr txBox="1"/>
            <p:nvPr/>
          </p:nvSpPr>
          <p:spPr>
            <a:xfrm rot="5400000">
              <a:off x="-382697" y="5423439"/>
              <a:ext cx="2852063" cy="584775"/>
            </a:xfrm>
            <a:prstGeom prst="rect">
              <a:avLst/>
            </a:prstGeom>
            <a:noFill/>
          </p:spPr>
          <p:txBody>
            <a:bodyPr wrap="none" rtlCol="0">
              <a:spAutoFit/>
              <a:scene3d>
                <a:camera prst="orthographicFront">
                  <a:rot lat="0" lon="0" rev="1638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HYPOTHESIS</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6799EF1-1D4D-24FF-20B8-EB8CA146D1AF}"/>
                </a:ext>
              </a:extLst>
            </p:cNvPr>
            <p:cNvSpPr txBox="1"/>
            <p:nvPr/>
          </p:nvSpPr>
          <p:spPr>
            <a:xfrm rot="5400000">
              <a:off x="-2994291" y="3120570"/>
              <a:ext cx="2807179" cy="584775"/>
            </a:xfrm>
            <a:prstGeom prst="rect">
              <a:avLst/>
            </a:prstGeom>
            <a:noFill/>
          </p:spPr>
          <p:txBody>
            <a:bodyPr wrap="none" rtlCol="0">
              <a:spAutoFit/>
              <a:scene3d>
                <a:camera prst="orthographicFront">
                  <a:rot lat="0" lon="0" rev="10799999"/>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DASHBOARD</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66704B46-3C5D-6853-07AC-E9CE24CD35C8}"/>
              </a:ext>
            </a:extLst>
          </p:cNvPr>
          <p:cNvSpPr txBox="1"/>
          <p:nvPr/>
        </p:nvSpPr>
        <p:spPr>
          <a:xfrm>
            <a:off x="7376925" y="2358640"/>
            <a:ext cx="2095445" cy="1846659"/>
          </a:xfrm>
          <a:prstGeom prst="rect">
            <a:avLst/>
          </a:prstGeom>
          <a:noFill/>
        </p:spPr>
        <p:txBody>
          <a:bodyPr wrap="none" rtlCol="0">
            <a:spAutoFit/>
          </a:bodyPr>
          <a:lstStyle/>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Excel</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SQL</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PYTHON</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POWER BI</a:t>
            </a:r>
          </a:p>
          <a:p>
            <a:endParaRPr lang="en-IN" dirty="0"/>
          </a:p>
        </p:txBody>
      </p:sp>
    </p:spTree>
    <p:extLst>
      <p:ext uri="{BB962C8B-B14F-4D97-AF65-F5344CB8AC3E}">
        <p14:creationId xmlns:p14="http://schemas.microsoft.com/office/powerpoint/2010/main" val="136883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E2070707-A669-5775-15ED-0232B0D4C32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FBB2F59-17D4-1669-CF6D-C1D719A65B2C}"/>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81B5050E-FCC3-462E-7B53-87BC55222C17}"/>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146CB8D2-7CE3-DC83-0A70-62C3DCD746B2}"/>
              </a:ext>
            </a:extLst>
          </p:cNvPr>
          <p:cNvSpPr/>
          <p:nvPr/>
        </p:nvSpPr>
        <p:spPr>
          <a:xfrm>
            <a:off x="9565341" y="179599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BAEF0602-70BC-9BF7-4671-5EA3A668B82D}"/>
              </a:ext>
            </a:extLst>
          </p:cNvPr>
          <p:cNvSpPr/>
          <p:nvPr/>
        </p:nvSpPr>
        <p:spPr>
          <a:xfrm>
            <a:off x="9565341" y="2399909"/>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403B79F8-6896-811F-B43E-FA25DF17A50F}"/>
              </a:ext>
            </a:extLst>
          </p:cNvPr>
          <p:cNvSpPr/>
          <p:nvPr/>
        </p:nvSpPr>
        <p:spPr>
          <a:xfrm>
            <a:off x="9565341" y="300382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7C425EB9-BB94-B2B6-79D9-14F9F52BC3EE}"/>
              </a:ext>
            </a:extLst>
          </p:cNvPr>
          <p:cNvSpPr/>
          <p:nvPr/>
        </p:nvSpPr>
        <p:spPr>
          <a:xfrm>
            <a:off x="3807470" y="29976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5E57C408-F6AB-A3C5-D332-51B887A5E777}"/>
              </a:ext>
            </a:extLst>
          </p:cNvPr>
          <p:cNvSpPr/>
          <p:nvPr/>
        </p:nvSpPr>
        <p:spPr>
          <a:xfrm>
            <a:off x="9565341" y="4211657"/>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130149CD-B5D0-D6D0-823D-92E10ED62FCD}"/>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3" name="Picture 2">
            <a:extLst>
              <a:ext uri="{FF2B5EF4-FFF2-40B4-BE49-F238E27FC236}">
                <a16:creationId xmlns:a16="http://schemas.microsoft.com/office/drawing/2014/main" id="{3EE57ADD-23E6-7E85-63AF-175482D7BEC2}"/>
              </a:ext>
            </a:extLst>
          </p:cNvPr>
          <p:cNvPicPr>
            <a:picLocks noChangeAspect="1"/>
          </p:cNvPicPr>
          <p:nvPr/>
        </p:nvPicPr>
        <p:blipFill>
          <a:blip r:embed="rId2"/>
          <a:srcRect t="3181"/>
          <a:stretch/>
        </p:blipFill>
        <p:spPr>
          <a:xfrm>
            <a:off x="268603" y="986117"/>
            <a:ext cx="8960322" cy="5214286"/>
          </a:xfrm>
          <a:prstGeom prst="rect">
            <a:avLst/>
          </a:prstGeom>
        </p:spPr>
      </p:pic>
    </p:spTree>
    <p:extLst>
      <p:ext uri="{BB962C8B-B14F-4D97-AF65-F5344CB8AC3E}">
        <p14:creationId xmlns:p14="http://schemas.microsoft.com/office/powerpoint/2010/main" val="17836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FF13F943-C32B-AE4A-D8F8-3306F8228BA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710F57C-FF39-458A-D623-182BA7813512}"/>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extLst>
              <a:ext uri="{FF2B5EF4-FFF2-40B4-BE49-F238E27FC236}">
                <a16:creationId xmlns:a16="http://schemas.microsoft.com/office/drawing/2014/main" id="{EFC5F486-E2FA-A6F3-9C5A-B32954CD61A6}"/>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F7F059AE-4B1B-6B65-06C0-56A03844E4C7}"/>
              </a:ext>
            </a:extLst>
          </p:cNvPr>
          <p:cNvSpPr/>
          <p:nvPr/>
        </p:nvSpPr>
        <p:spPr>
          <a:xfrm>
            <a:off x="9565341" y="179599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A157808D-2557-1D05-5B86-7E478192C793}"/>
              </a:ext>
            </a:extLst>
          </p:cNvPr>
          <p:cNvSpPr/>
          <p:nvPr/>
        </p:nvSpPr>
        <p:spPr>
          <a:xfrm>
            <a:off x="9565341" y="2399909"/>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E95CD71E-460F-8C51-4EB3-08748CF03B2B}"/>
              </a:ext>
            </a:extLst>
          </p:cNvPr>
          <p:cNvSpPr/>
          <p:nvPr/>
        </p:nvSpPr>
        <p:spPr>
          <a:xfrm>
            <a:off x="9565341" y="300382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A9EB1BAF-B747-48FE-595C-D2498C8921A3}"/>
              </a:ext>
            </a:extLst>
          </p:cNvPr>
          <p:cNvSpPr/>
          <p:nvPr/>
        </p:nvSpPr>
        <p:spPr>
          <a:xfrm>
            <a:off x="9565341" y="360774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4E8E05CD-3E85-9A41-DA7E-54B3584E9E05}"/>
              </a:ext>
            </a:extLst>
          </p:cNvPr>
          <p:cNvSpPr/>
          <p:nvPr/>
        </p:nvSpPr>
        <p:spPr>
          <a:xfrm>
            <a:off x="3954653" y="38776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57631860-2ABC-7663-7007-269322A1FBDC}"/>
              </a:ext>
            </a:extLst>
          </p:cNvPr>
          <p:cNvSpPr/>
          <p:nvPr/>
        </p:nvSpPr>
        <p:spPr>
          <a:xfrm>
            <a:off x="9565341" y="4815574"/>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9" name="Picture 8">
            <a:extLst>
              <a:ext uri="{FF2B5EF4-FFF2-40B4-BE49-F238E27FC236}">
                <a16:creationId xmlns:a16="http://schemas.microsoft.com/office/drawing/2014/main" id="{84A784D8-8875-08DA-2DCE-DDE69A5060DA}"/>
              </a:ext>
            </a:extLst>
          </p:cNvPr>
          <p:cNvPicPr>
            <a:picLocks noChangeAspect="1"/>
          </p:cNvPicPr>
          <p:nvPr/>
        </p:nvPicPr>
        <p:blipFill>
          <a:blip r:embed="rId2"/>
          <a:srcRect t="2916"/>
          <a:stretch/>
        </p:blipFill>
        <p:spPr>
          <a:xfrm>
            <a:off x="410567" y="1021976"/>
            <a:ext cx="8970760" cy="5228512"/>
          </a:xfrm>
          <a:prstGeom prst="rect">
            <a:avLst/>
          </a:prstGeom>
        </p:spPr>
      </p:pic>
      <p:sp>
        <p:nvSpPr>
          <p:cNvPr id="11" name="TextBox 10">
            <a:extLst>
              <a:ext uri="{FF2B5EF4-FFF2-40B4-BE49-F238E27FC236}">
                <a16:creationId xmlns:a16="http://schemas.microsoft.com/office/drawing/2014/main" id="{853374D7-7E5A-0BD3-13D4-AA365CB4D231}"/>
              </a:ext>
            </a:extLst>
          </p:cNvPr>
          <p:cNvSpPr txBox="1"/>
          <p:nvPr/>
        </p:nvSpPr>
        <p:spPr>
          <a:xfrm>
            <a:off x="488339" y="4880882"/>
            <a:ext cx="3210582" cy="1077218"/>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chemeClr val="bg1"/>
                </a:solidFill>
                <a:latin typeface="Times New Roman" panose="02020603050405020304" pitchFamily="18" charset="0"/>
                <a:cs typeface="Times New Roman" panose="02020603050405020304" pitchFamily="18" charset="0"/>
              </a:rPr>
              <a:t>The government’s </a:t>
            </a:r>
            <a:r>
              <a:rPr lang="en-US" sz="800" b="1" dirty="0">
                <a:solidFill>
                  <a:schemeClr val="bg1"/>
                </a:solidFill>
                <a:latin typeface="Times New Roman" panose="02020603050405020304" pitchFamily="18" charset="0"/>
                <a:cs typeface="Times New Roman" panose="02020603050405020304" pitchFamily="18" charset="0"/>
              </a:rPr>
              <a:t>2024 focus on transport</a:t>
            </a:r>
            <a:r>
              <a:rPr lang="en-US" sz="800" dirty="0">
                <a:solidFill>
                  <a:schemeClr val="bg1"/>
                </a:solidFill>
                <a:latin typeface="Times New Roman" panose="02020603050405020304" pitchFamily="18" charset="0"/>
                <a:cs typeface="Times New Roman" panose="02020603050405020304" pitchFamily="18" charset="0"/>
              </a:rPr>
              <a:t> included a push for </a:t>
            </a:r>
            <a:r>
              <a:rPr lang="en-US" sz="800" b="1" dirty="0">
                <a:solidFill>
                  <a:schemeClr val="bg1"/>
                </a:solidFill>
                <a:latin typeface="Times New Roman" panose="02020603050405020304" pitchFamily="18" charset="0"/>
                <a:cs typeface="Times New Roman" panose="02020603050405020304" pitchFamily="18" charset="0"/>
              </a:rPr>
              <a:t>expanding metro networks</a:t>
            </a:r>
            <a:r>
              <a:rPr lang="en-US" sz="800" dirty="0">
                <a:solidFill>
                  <a:schemeClr val="bg1"/>
                </a:solidFill>
                <a:latin typeface="Times New Roman" panose="02020603050405020304" pitchFamily="18" charset="0"/>
                <a:cs typeface="Times New Roman" panose="02020603050405020304" pitchFamily="18" charset="0"/>
              </a:rPr>
              <a:t>, improving </a:t>
            </a:r>
            <a:r>
              <a:rPr lang="en-US" sz="800" b="1" dirty="0">
                <a:solidFill>
                  <a:schemeClr val="bg1"/>
                </a:solidFill>
                <a:latin typeface="Times New Roman" panose="02020603050405020304" pitchFamily="18" charset="0"/>
                <a:cs typeface="Times New Roman" panose="02020603050405020304" pitchFamily="18" charset="0"/>
              </a:rPr>
              <a:t>public transportation</a:t>
            </a:r>
            <a:r>
              <a:rPr lang="en-US" sz="800" dirty="0">
                <a:solidFill>
                  <a:schemeClr val="bg1"/>
                </a:solidFill>
                <a:latin typeface="Times New Roman" panose="02020603050405020304" pitchFamily="18" charset="0"/>
                <a:cs typeface="Times New Roman" panose="02020603050405020304" pitchFamily="18" charset="0"/>
              </a:rPr>
              <a:t>, and implementing </a:t>
            </a:r>
            <a:r>
              <a:rPr lang="en-US" sz="800" b="1" dirty="0">
                <a:solidFill>
                  <a:schemeClr val="bg1"/>
                </a:solidFill>
                <a:latin typeface="Times New Roman" panose="02020603050405020304" pitchFamily="18" charset="0"/>
                <a:cs typeface="Times New Roman" panose="02020603050405020304" pitchFamily="18" charset="0"/>
              </a:rPr>
              <a:t>smart mobility solutions</a:t>
            </a:r>
            <a:r>
              <a:rPr lang="en-US" sz="800" dirty="0">
                <a:solidFill>
                  <a:schemeClr val="bg1"/>
                </a:solidFill>
                <a:latin typeface="Times New Roman" panose="02020603050405020304" pitchFamily="18" charset="0"/>
                <a:cs typeface="Times New Roman" panose="02020603050405020304" pitchFamily="18" charset="0"/>
              </a:rPr>
              <a:t> to address traffic congestion, pollution, and the need for better urban transport.</a:t>
            </a:r>
          </a:p>
          <a:p>
            <a:pPr marL="171450" indent="-171450">
              <a:buFont typeface="Arial" panose="020B0604020202020204" pitchFamily="34" charset="0"/>
              <a:buChar char="•"/>
            </a:pPr>
            <a:endParaRPr lang="en-US" sz="800" b="1" dirty="0">
              <a:solidFill>
                <a:schemeClr val="bg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800" b="1" dirty="0" err="1">
                <a:solidFill>
                  <a:schemeClr val="bg1"/>
                </a:solidFill>
                <a:latin typeface="Times New Roman" panose="02020603050405020304" pitchFamily="18" charset="0"/>
                <a:cs typeface="Times New Roman" panose="02020603050405020304" pitchFamily="18" charset="0"/>
              </a:rPr>
              <a:t>Bharatmala</a:t>
            </a:r>
            <a:r>
              <a:rPr lang="en-US" sz="800" b="1" dirty="0">
                <a:solidFill>
                  <a:schemeClr val="bg1"/>
                </a:solidFill>
                <a:latin typeface="Times New Roman" panose="02020603050405020304" pitchFamily="18" charset="0"/>
                <a:cs typeface="Times New Roman" panose="02020603050405020304" pitchFamily="18" charset="0"/>
              </a:rPr>
              <a:t> Project</a:t>
            </a:r>
            <a:r>
              <a:rPr lang="en-US" sz="800" dirty="0">
                <a:solidFill>
                  <a:schemeClr val="bg1"/>
                </a:solidFill>
                <a:latin typeface="Times New Roman" panose="02020603050405020304" pitchFamily="18" charset="0"/>
                <a:cs typeface="Times New Roman" panose="02020603050405020304" pitchFamily="18" charset="0"/>
              </a:rPr>
              <a:t>: The </a:t>
            </a:r>
            <a:r>
              <a:rPr lang="en-US" sz="800" b="1" dirty="0" err="1">
                <a:solidFill>
                  <a:schemeClr val="bg1"/>
                </a:solidFill>
                <a:latin typeface="Times New Roman" panose="02020603050405020304" pitchFamily="18" charset="0"/>
                <a:cs typeface="Times New Roman" panose="02020603050405020304" pitchFamily="18" charset="0"/>
              </a:rPr>
              <a:t>Bharatmala</a:t>
            </a:r>
            <a:r>
              <a:rPr lang="en-US" sz="800" b="1" dirty="0">
                <a:solidFill>
                  <a:schemeClr val="bg1"/>
                </a:solidFill>
                <a:latin typeface="Times New Roman" panose="02020603050405020304" pitchFamily="18" charset="0"/>
                <a:cs typeface="Times New Roman" panose="02020603050405020304" pitchFamily="18" charset="0"/>
              </a:rPr>
              <a:t> </a:t>
            </a:r>
            <a:r>
              <a:rPr lang="en-US" sz="800" b="1" dirty="0" err="1">
                <a:solidFill>
                  <a:schemeClr val="bg1"/>
                </a:solidFill>
                <a:latin typeface="Times New Roman" panose="02020603050405020304" pitchFamily="18" charset="0"/>
                <a:cs typeface="Times New Roman" panose="02020603050405020304" pitchFamily="18" charset="0"/>
              </a:rPr>
              <a:t>Pariyojana</a:t>
            </a:r>
            <a:r>
              <a:rPr lang="en-US" sz="800" dirty="0">
                <a:solidFill>
                  <a:schemeClr val="bg1"/>
                </a:solidFill>
                <a:latin typeface="Times New Roman" panose="02020603050405020304" pitchFamily="18" charset="0"/>
                <a:cs typeface="Times New Roman" panose="02020603050405020304" pitchFamily="18" charset="0"/>
              </a:rPr>
              <a:t>, a long-term initiative to develop highways and roads, continued to receive attention in 2024.</a:t>
            </a:r>
            <a:endParaRPr lang="en-IN" sz="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4641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A6E11BB8-ED29-663D-857B-94B471270BBF}"/>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D044E45-DBC0-A691-ACDD-42D4A3206907}"/>
              </a:ext>
            </a:extLst>
          </p:cNvPr>
          <p:cNvSpPr/>
          <p:nvPr/>
        </p:nvSpPr>
        <p:spPr>
          <a:xfrm>
            <a:off x="9565341" y="119208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2019-2020</a:t>
            </a:r>
          </a:p>
        </p:txBody>
      </p:sp>
      <p:sp>
        <p:nvSpPr>
          <p:cNvPr id="4" name="Rectangle 3">
            <a:hlinkClick r:id="rId2" action="ppaction://hlinksldjump"/>
            <a:extLst>
              <a:ext uri="{FF2B5EF4-FFF2-40B4-BE49-F238E27FC236}">
                <a16:creationId xmlns:a16="http://schemas.microsoft.com/office/drawing/2014/main" id="{C9E85104-36A0-2578-36C6-B6284774B213}"/>
              </a:ext>
            </a:extLst>
          </p:cNvPr>
          <p:cNvSpPr/>
          <p:nvPr/>
        </p:nvSpPr>
        <p:spPr>
          <a:xfrm>
            <a:off x="9381327" y="5419491"/>
            <a:ext cx="2250616" cy="830997"/>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 </a:t>
            </a:r>
          </a:p>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PRIORTIZATION</a:t>
            </a:r>
            <a:endPar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endParaRPr>
          </a:p>
        </p:txBody>
      </p:sp>
      <p:sp>
        <p:nvSpPr>
          <p:cNvPr id="5" name="Rectangle: Rounded Corners 4">
            <a:extLst>
              <a:ext uri="{FF2B5EF4-FFF2-40B4-BE49-F238E27FC236}">
                <a16:creationId xmlns:a16="http://schemas.microsoft.com/office/drawing/2014/main" id="{3EC2D7E6-C655-228A-52A7-72C260CAD77D}"/>
              </a:ext>
            </a:extLst>
          </p:cNvPr>
          <p:cNvSpPr/>
          <p:nvPr/>
        </p:nvSpPr>
        <p:spPr>
          <a:xfrm>
            <a:off x="9565341" y="179599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2020-2021</a:t>
            </a:r>
          </a:p>
        </p:txBody>
      </p:sp>
      <p:sp>
        <p:nvSpPr>
          <p:cNvPr id="6" name="Rectangle: Rounded Corners 5">
            <a:extLst>
              <a:ext uri="{FF2B5EF4-FFF2-40B4-BE49-F238E27FC236}">
                <a16:creationId xmlns:a16="http://schemas.microsoft.com/office/drawing/2014/main" id="{9E557460-2FC1-C198-720B-33F02E412C9E}"/>
              </a:ext>
            </a:extLst>
          </p:cNvPr>
          <p:cNvSpPr/>
          <p:nvPr/>
        </p:nvSpPr>
        <p:spPr>
          <a:xfrm>
            <a:off x="9565341" y="2399909"/>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2021-2022</a:t>
            </a:r>
          </a:p>
        </p:txBody>
      </p:sp>
      <p:sp>
        <p:nvSpPr>
          <p:cNvPr id="7" name="Rectangle: Rounded Corners 6">
            <a:extLst>
              <a:ext uri="{FF2B5EF4-FFF2-40B4-BE49-F238E27FC236}">
                <a16:creationId xmlns:a16="http://schemas.microsoft.com/office/drawing/2014/main" id="{4495E6B1-FC72-B1DD-B520-F3E7F094CFD5}"/>
              </a:ext>
            </a:extLst>
          </p:cNvPr>
          <p:cNvSpPr/>
          <p:nvPr/>
        </p:nvSpPr>
        <p:spPr>
          <a:xfrm>
            <a:off x="9565341" y="300382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2022-2023</a:t>
            </a:r>
          </a:p>
        </p:txBody>
      </p:sp>
      <p:sp>
        <p:nvSpPr>
          <p:cNvPr id="8" name="Rectangle: Rounded Corners 7">
            <a:extLst>
              <a:ext uri="{FF2B5EF4-FFF2-40B4-BE49-F238E27FC236}">
                <a16:creationId xmlns:a16="http://schemas.microsoft.com/office/drawing/2014/main" id="{C3758BF8-D700-1FCF-1165-B711E57F510D}"/>
              </a:ext>
            </a:extLst>
          </p:cNvPr>
          <p:cNvSpPr/>
          <p:nvPr/>
        </p:nvSpPr>
        <p:spPr>
          <a:xfrm>
            <a:off x="9565341" y="3607740"/>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2023-2024</a:t>
            </a:r>
          </a:p>
        </p:txBody>
      </p:sp>
      <p:sp>
        <p:nvSpPr>
          <p:cNvPr id="10" name="Rectangle: Rounded Corners 9">
            <a:extLst>
              <a:ext uri="{FF2B5EF4-FFF2-40B4-BE49-F238E27FC236}">
                <a16:creationId xmlns:a16="http://schemas.microsoft.com/office/drawing/2014/main" id="{DBE986AB-8044-CE8A-4BFD-B5DFC47BAD3B}"/>
              </a:ext>
            </a:extLst>
          </p:cNvPr>
          <p:cNvSpPr/>
          <p:nvPr/>
        </p:nvSpPr>
        <p:spPr>
          <a:xfrm>
            <a:off x="9565341" y="421165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2024-2025</a:t>
            </a:r>
          </a:p>
        </p:txBody>
      </p:sp>
      <p:sp>
        <p:nvSpPr>
          <p:cNvPr id="12" name="Rectangle: Rounded Corners 11">
            <a:extLst>
              <a:ext uri="{FF2B5EF4-FFF2-40B4-BE49-F238E27FC236}">
                <a16:creationId xmlns:a16="http://schemas.microsoft.com/office/drawing/2014/main" id="{80A5AB0A-EEEA-EF23-AF4E-B41CA1217A73}"/>
              </a:ext>
            </a:extLst>
          </p:cNvPr>
          <p:cNvSpPr/>
          <p:nvPr/>
        </p:nvSpPr>
        <p:spPr>
          <a:xfrm>
            <a:off x="3963793" y="387765"/>
            <a:ext cx="1882588" cy="439494"/>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b="1" dirty="0">
                <a:latin typeface="Times New Roman" panose="02020603050405020304" pitchFamily="18" charset="0"/>
                <a:cs typeface="Times New Roman" panose="02020603050405020304" pitchFamily="18" charset="0"/>
              </a:rPr>
              <a:t>2025-2026</a:t>
            </a:r>
          </a:p>
        </p:txBody>
      </p:sp>
      <p:pic>
        <p:nvPicPr>
          <p:cNvPr id="3" name="Picture 2">
            <a:extLst>
              <a:ext uri="{FF2B5EF4-FFF2-40B4-BE49-F238E27FC236}">
                <a16:creationId xmlns:a16="http://schemas.microsoft.com/office/drawing/2014/main" id="{3671C741-5CE3-03EC-CAD8-CEC8659551FF}"/>
              </a:ext>
            </a:extLst>
          </p:cNvPr>
          <p:cNvPicPr>
            <a:picLocks noChangeAspect="1"/>
          </p:cNvPicPr>
          <p:nvPr/>
        </p:nvPicPr>
        <p:blipFill>
          <a:blip r:embed="rId3"/>
          <a:srcRect t="3163"/>
          <a:stretch/>
        </p:blipFill>
        <p:spPr>
          <a:xfrm>
            <a:off x="428847" y="1035218"/>
            <a:ext cx="8952480" cy="5215270"/>
          </a:xfrm>
          <a:prstGeom prst="rect">
            <a:avLst/>
          </a:prstGeom>
        </p:spPr>
      </p:pic>
    </p:spTree>
    <p:extLst>
      <p:ext uri="{BB962C8B-B14F-4D97-AF65-F5344CB8AC3E}">
        <p14:creationId xmlns:p14="http://schemas.microsoft.com/office/powerpoint/2010/main" val="1328622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0745E96-4649-F62D-B7DB-B3409B071CD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1C342D5E-B285-1D2E-066A-5A5CB59FFEE7}"/>
              </a:ext>
            </a:extLst>
          </p:cNvPr>
          <p:cNvSpPr/>
          <p:nvPr/>
        </p:nvSpPr>
        <p:spPr>
          <a:xfrm>
            <a:off x="0" y="-1"/>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C5C21DE3-9D3F-0925-D5BA-BA25AD023C51}"/>
              </a:ext>
            </a:extLst>
          </p:cNvPr>
          <p:cNvSpPr/>
          <p:nvPr/>
        </p:nvSpPr>
        <p:spPr>
          <a:xfrm>
            <a:off x="3151776" y="1613118"/>
            <a:ext cx="6019084" cy="3631763"/>
          </a:xfrm>
          <a:prstGeom prst="rect">
            <a:avLst/>
          </a:prstGeom>
          <a:noFill/>
        </p:spPr>
        <p:txBody>
          <a:bodyPr wrap="none" lIns="91440" tIns="45720" rIns="91440" bIns="45720">
            <a:spAutoFit/>
          </a:bodyPr>
          <a:lstStyle/>
          <a:p>
            <a:pPr algn="ct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a:t>
            </a:r>
            <a:b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b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ANALYSIS</a:t>
            </a:r>
          </a:p>
        </p:txBody>
      </p:sp>
    </p:spTree>
    <p:extLst>
      <p:ext uri="{BB962C8B-B14F-4D97-AF65-F5344CB8AC3E}">
        <p14:creationId xmlns:p14="http://schemas.microsoft.com/office/powerpoint/2010/main" val="1259839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C50B8626-9AAE-FE0F-5100-DBA692BA1D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2C5DE5-FDE0-117A-46D3-5E0DFAC6170C}"/>
              </a:ext>
            </a:extLst>
          </p:cNvPr>
          <p:cNvPicPr>
            <a:picLocks noChangeAspect="1"/>
          </p:cNvPicPr>
          <p:nvPr/>
        </p:nvPicPr>
        <p:blipFill>
          <a:blip r:embed="rId2"/>
          <a:srcRect l="-2" r="193"/>
          <a:stretch/>
        </p:blipFill>
        <p:spPr>
          <a:xfrm>
            <a:off x="0" y="0"/>
            <a:ext cx="12192000" cy="6858000"/>
          </a:xfrm>
          <a:prstGeom prst="rect">
            <a:avLst/>
          </a:prstGeom>
        </p:spPr>
      </p:pic>
      <p:sp>
        <p:nvSpPr>
          <p:cNvPr id="5" name="Rectangle 4">
            <a:hlinkClick r:id="rId3" action="ppaction://hlinksldjump"/>
            <a:extLst>
              <a:ext uri="{FF2B5EF4-FFF2-40B4-BE49-F238E27FC236}">
                <a16:creationId xmlns:a16="http://schemas.microsoft.com/office/drawing/2014/main" id="{F39FE635-51C0-7A26-5EC1-6A112A4A5454}"/>
              </a:ext>
            </a:extLst>
          </p:cNvPr>
          <p:cNvSpPr/>
          <p:nvPr/>
        </p:nvSpPr>
        <p:spPr>
          <a:xfrm>
            <a:off x="11353052" y="0"/>
            <a:ext cx="838948" cy="461665"/>
          </a:xfrm>
          <a:prstGeom prst="rect">
            <a:avLst/>
          </a:prstGeom>
          <a:noFill/>
        </p:spPr>
        <p:txBody>
          <a:bodyPr wrap="none" lIns="91440" tIns="45720" rIns="91440" bIns="45720">
            <a:spAutoFit/>
          </a:bodyPr>
          <a:lstStyle/>
          <a:p>
            <a:pPr algn="ctr"/>
            <a:r>
              <a:rPr lang="en-US" sz="12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SECTOR</a:t>
            </a:r>
            <a:br>
              <a:rPr lang="en-US" sz="12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br>
            <a:r>
              <a:rPr lang="en-US" sz="12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ANALYSIS</a:t>
            </a:r>
          </a:p>
        </p:txBody>
      </p:sp>
      <p:sp>
        <p:nvSpPr>
          <p:cNvPr id="2" name="Rectangle 1">
            <a:extLst>
              <a:ext uri="{FF2B5EF4-FFF2-40B4-BE49-F238E27FC236}">
                <a16:creationId xmlns:a16="http://schemas.microsoft.com/office/drawing/2014/main" id="{EAE23B29-5170-B586-120F-F15046C7A6CA}"/>
              </a:ext>
            </a:extLst>
          </p:cNvPr>
          <p:cNvSpPr/>
          <p:nvPr/>
        </p:nvSpPr>
        <p:spPr>
          <a:xfrm>
            <a:off x="2348753" y="537882"/>
            <a:ext cx="3137647" cy="188259"/>
          </a:xfrm>
          <a:prstGeom prst="rect">
            <a:avLst/>
          </a:prstGeom>
          <a:solidFill>
            <a:srgbClr val="118D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093F3DC-BB6E-4A45-FE5D-F11BE65A3DAF}"/>
              </a:ext>
            </a:extLst>
          </p:cNvPr>
          <p:cNvSpPr txBox="1"/>
          <p:nvPr/>
        </p:nvSpPr>
        <p:spPr>
          <a:xfrm>
            <a:off x="5800165" y="869577"/>
            <a:ext cx="5038164" cy="4031873"/>
          </a:xfrm>
          <a:prstGeom prst="rect">
            <a:avLst/>
          </a:prstGeom>
          <a:noFill/>
        </p:spPr>
        <p:txBody>
          <a:bodyPr wrap="squar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Post-Demonetization Impact</a:t>
            </a:r>
            <a:r>
              <a:rPr lang="en-US" sz="1600" dirty="0">
                <a:solidFill>
                  <a:schemeClr val="bg1"/>
                </a:solidFill>
                <a:latin typeface="Times New Roman" panose="02020603050405020304" pitchFamily="18" charset="0"/>
                <a:cs typeface="Times New Roman" panose="02020603050405020304" pitchFamily="18" charset="0"/>
              </a:rPr>
              <a:t>: After the demonetization policy in 2016, the government may have used the year 2019 to assess the long-term economic consequences and to plan for a recovery phase. This would have involved extensive planning and analysis, requiring statistical evaluations to assess how different sectors were recovering and what interventions were necessary. </a:t>
            </a:r>
          </a:p>
          <a:p>
            <a:endParaRPr lang="en-US" sz="1600" dirty="0">
              <a:solidFill>
                <a:schemeClr val="bg1"/>
              </a:solidFill>
              <a:latin typeface="Times New Roman" panose="02020603050405020304" pitchFamily="18" charset="0"/>
              <a:cs typeface="Times New Roman" panose="02020603050405020304" pitchFamily="18" charset="0"/>
            </a:endParaRPr>
          </a:p>
          <a:p>
            <a:r>
              <a:rPr lang="en-US" sz="1600" b="1" dirty="0">
                <a:solidFill>
                  <a:schemeClr val="bg1"/>
                </a:solidFill>
                <a:latin typeface="Times New Roman" panose="02020603050405020304" pitchFamily="18" charset="0"/>
                <a:cs typeface="Times New Roman" panose="02020603050405020304" pitchFamily="18" charset="0"/>
              </a:rPr>
              <a:t>Election Year Preparation (2020)</a:t>
            </a:r>
            <a:r>
              <a:rPr lang="en-US" sz="1600" dirty="0">
                <a:solidFill>
                  <a:schemeClr val="bg1"/>
                </a:solidFill>
                <a:latin typeface="Times New Roman" panose="02020603050405020304" pitchFamily="18" charset="0"/>
                <a:cs typeface="Times New Roman" panose="02020603050405020304" pitchFamily="18" charset="0"/>
              </a:rPr>
              <a:t>: Given that the general elections were held in 2019, the government may have focused on economic and social data analysis to evaluate progress in different sectors and prepare for electoral promises. The expenditure in Planning and Statistics could have been aimed at creating data reports and indicators that highlighted the success of government programs and facilitated the political discourse ahead of the elections.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9056CE2-5B94-6685-D11F-730AF62D37FF}"/>
              </a:ext>
            </a:extLst>
          </p:cNvPr>
          <p:cNvSpPr/>
          <p:nvPr/>
        </p:nvSpPr>
        <p:spPr>
          <a:xfrm>
            <a:off x="3291840" y="5323840"/>
            <a:ext cx="2956560" cy="188259"/>
          </a:xfrm>
          <a:prstGeom prst="rect">
            <a:avLst/>
          </a:prstGeom>
          <a:solidFill>
            <a:srgbClr val="12239E"/>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F3C7672-BE43-EB65-4E0C-399670EF2EC2}"/>
              </a:ext>
            </a:extLst>
          </p:cNvPr>
          <p:cNvSpPr txBox="1"/>
          <p:nvPr/>
        </p:nvSpPr>
        <p:spPr>
          <a:xfrm>
            <a:off x="5800165" y="869577"/>
            <a:ext cx="5038164" cy="1354217"/>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Overall, the government’s focus on subsidies in 2020 was a direct response to the </a:t>
            </a:r>
            <a:r>
              <a:rPr lang="en-US" sz="1600" b="1" dirty="0">
                <a:solidFill>
                  <a:schemeClr val="bg1"/>
                </a:solidFill>
                <a:latin typeface="Times New Roman" panose="02020603050405020304" pitchFamily="18" charset="0"/>
                <a:cs typeface="Times New Roman" panose="02020603050405020304" pitchFamily="18" charset="0"/>
              </a:rPr>
              <a:t>pandemic's</a:t>
            </a:r>
            <a:r>
              <a:rPr lang="en-US" sz="1600" dirty="0">
                <a:solidFill>
                  <a:schemeClr val="bg1"/>
                </a:solidFill>
                <a:latin typeface="Times New Roman" panose="02020603050405020304" pitchFamily="18" charset="0"/>
                <a:cs typeface="Times New Roman" panose="02020603050405020304" pitchFamily="18" charset="0"/>
              </a:rPr>
              <a:t> economic fallout, and these interventions were critical in ensuring economic stability, addressing health crises, and maintaining social welfare during an exceptionally challenging year.</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221AD06-FE5D-29DE-FB89-57B93AFA2159}"/>
              </a:ext>
            </a:extLst>
          </p:cNvPr>
          <p:cNvSpPr/>
          <p:nvPr/>
        </p:nvSpPr>
        <p:spPr>
          <a:xfrm>
            <a:off x="5994400" y="5049520"/>
            <a:ext cx="3728720" cy="188259"/>
          </a:xfrm>
          <a:prstGeom prst="rect">
            <a:avLst/>
          </a:prstGeom>
          <a:solidFill>
            <a:srgbClr val="E66C37"/>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AE5C3C7-D3FF-6281-DDF5-F3D7AE55ACBD}"/>
              </a:ext>
            </a:extLst>
          </p:cNvPr>
          <p:cNvSpPr txBox="1"/>
          <p:nvPr/>
        </p:nvSpPr>
        <p:spPr>
          <a:xfrm>
            <a:off x="5143350" y="892205"/>
            <a:ext cx="6875929" cy="3539430"/>
          </a:xfrm>
          <a:prstGeom prst="rect">
            <a:avLst/>
          </a:prstGeom>
          <a:noFill/>
        </p:spPr>
        <p:txBody>
          <a:bodyPr wrap="square" rtlCol="0">
            <a:spAutoFit/>
          </a:bodyPr>
          <a:lstStyle/>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Stimulus and economic recovery packages</a:t>
            </a:r>
            <a:r>
              <a:rPr lang="en-US" sz="1600" dirty="0">
                <a:solidFill>
                  <a:schemeClr val="bg1"/>
                </a:solidFill>
                <a:latin typeface="Times New Roman" panose="02020603050405020304" pitchFamily="18" charset="0"/>
                <a:cs typeface="Times New Roman" panose="02020603050405020304" pitchFamily="18" charset="0"/>
              </a:rPr>
              <a:t>: Allocating funds for subsidized loans, interest subsidies, and credit guarantees to support businesses and industries.</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Increased borrowing and fiscal management</a:t>
            </a:r>
            <a:r>
              <a:rPr lang="en-US" sz="1600" dirty="0">
                <a:solidFill>
                  <a:schemeClr val="bg1"/>
                </a:solidFill>
                <a:latin typeface="Times New Roman" panose="02020603050405020304" pitchFamily="18" charset="0"/>
                <a:cs typeface="Times New Roman" panose="02020603050405020304" pitchFamily="18" charset="0"/>
              </a:rPr>
              <a:t>: Funding essential welfare schemes and stimulus programs through government borrowing and debt management.</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Social welfare programs</a:t>
            </a:r>
            <a:r>
              <a:rPr lang="en-US" sz="1600" dirty="0">
                <a:solidFill>
                  <a:schemeClr val="bg1"/>
                </a:solidFill>
                <a:latin typeface="Times New Roman" panose="02020603050405020304" pitchFamily="18" charset="0"/>
                <a:cs typeface="Times New Roman" panose="02020603050405020304" pitchFamily="18" charset="0"/>
              </a:rPr>
              <a:t>: Ensuring continuous support through direct transfers, food subsidies, and healthcare expenditures.</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Healthcare funding</a:t>
            </a:r>
            <a:r>
              <a:rPr lang="en-US" sz="1600" dirty="0">
                <a:solidFill>
                  <a:schemeClr val="bg1"/>
                </a:solidFill>
                <a:latin typeface="Times New Roman" panose="02020603050405020304" pitchFamily="18" charset="0"/>
                <a:cs typeface="Times New Roman" panose="02020603050405020304" pitchFamily="18" charset="0"/>
              </a:rPr>
              <a:t>: Massive allocations to the COVID-19 vaccination drive and medical infrastructure.</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Energy and fuel subsidies</a:t>
            </a:r>
            <a:r>
              <a:rPr lang="en-US" sz="1600" dirty="0">
                <a:solidFill>
                  <a:schemeClr val="bg1"/>
                </a:solidFill>
                <a:latin typeface="Times New Roman" panose="02020603050405020304" pitchFamily="18" charset="0"/>
                <a:cs typeface="Times New Roman" panose="02020603050405020304" pitchFamily="18" charset="0"/>
              </a:rPr>
              <a:t>: Managing fuel price stabilization and ensuring energy affordability for the population.</a:t>
            </a:r>
          </a:p>
          <a:p>
            <a:pPr marL="285750" indent="-285750">
              <a:buFont typeface="Arial" panose="020B0604020202020204" pitchFamily="34" charset="0"/>
              <a:buChar char="•"/>
            </a:pPr>
            <a:r>
              <a:rPr lang="en-US" sz="1600" b="1" dirty="0">
                <a:solidFill>
                  <a:schemeClr val="bg1"/>
                </a:solidFill>
                <a:latin typeface="Times New Roman" panose="02020603050405020304" pitchFamily="18" charset="0"/>
                <a:cs typeface="Times New Roman" panose="02020603050405020304" pitchFamily="18" charset="0"/>
              </a:rPr>
              <a:t>Tax and revenue mobilization</a:t>
            </a:r>
            <a:r>
              <a:rPr lang="en-US" sz="1600" dirty="0">
                <a:solidFill>
                  <a:schemeClr val="bg1"/>
                </a:solidFill>
                <a:latin typeface="Times New Roman" panose="02020603050405020304" pitchFamily="18" charset="0"/>
                <a:cs typeface="Times New Roman" panose="02020603050405020304" pitchFamily="18" charset="0"/>
              </a:rPr>
              <a:t>: Focusing on tax reforms and improving revenue generation to support increased expenditures.</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488C7D95-5D44-1DA0-FCB6-F3BCBD082E88}"/>
              </a:ext>
            </a:extLst>
          </p:cNvPr>
          <p:cNvSpPr/>
          <p:nvPr/>
        </p:nvSpPr>
        <p:spPr>
          <a:xfrm>
            <a:off x="5143350" y="5821680"/>
            <a:ext cx="3939690" cy="188259"/>
          </a:xfrm>
          <a:prstGeom prst="rect">
            <a:avLst/>
          </a:prstGeom>
          <a:solidFill>
            <a:srgbClr val="6B007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A4DFDA17-728E-9871-0647-91C0D390EE78}"/>
              </a:ext>
            </a:extLst>
          </p:cNvPr>
          <p:cNvSpPr/>
          <p:nvPr/>
        </p:nvSpPr>
        <p:spPr>
          <a:xfrm>
            <a:off x="6248400" y="6070899"/>
            <a:ext cx="5770879" cy="188259"/>
          </a:xfrm>
          <a:prstGeom prst="rect">
            <a:avLst/>
          </a:prstGeom>
          <a:solidFill>
            <a:srgbClr val="E645A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6B77A5A-3977-B558-0258-D239157F7F1E}"/>
              </a:ext>
            </a:extLst>
          </p:cNvPr>
          <p:cNvSpPr txBox="1"/>
          <p:nvPr/>
        </p:nvSpPr>
        <p:spPr>
          <a:xfrm>
            <a:off x="5772074" y="869577"/>
            <a:ext cx="4673601"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Accelerated digital transformation in response to the pandemic and increased reliance on remote services like work from home, digital education, and telemedicine.</a:t>
            </a:r>
          </a:p>
          <a:p>
            <a:pPr marL="285750" indent="-285750">
              <a:buFont typeface="Arial" panose="020B0604020202020204" pitchFamily="34" charset="0"/>
              <a:buChar char="•"/>
            </a:pPr>
            <a:endParaRPr lang="en-US"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solidFill>
                  <a:schemeClr val="bg1"/>
                </a:solidFill>
                <a:latin typeface="Times New Roman" panose="02020603050405020304" pitchFamily="18" charset="0"/>
                <a:cs typeface="Times New Roman" panose="02020603050405020304" pitchFamily="18" charset="0"/>
              </a:rPr>
              <a:t>Focus on broadband expansion, especially in rural areas, and upgrades to 4G and 5G infrastructure.</a:t>
            </a:r>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93389A6-92D1-E81A-9E9D-9290675EFDF6}"/>
              </a:ext>
            </a:extLst>
          </p:cNvPr>
          <p:cNvSpPr txBox="1"/>
          <p:nvPr/>
        </p:nvSpPr>
        <p:spPr>
          <a:xfrm>
            <a:off x="5876665" y="869577"/>
            <a:ext cx="4546300" cy="1569660"/>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The significant contribution in the Urban Development sector in 2023 reflects the government's commitment to building modern, sustainable, and livable cities while addressing the challenges of rapid urbanization and improving the quality of life for urban populations.</a:t>
            </a:r>
            <a:endParaRPr lang="en-IN"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54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2"/>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10" presetClass="exit" presetSubtype="0" fill="hold" grpId="2"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500"/>
                            </p:stCondLst>
                            <p:childTnLst>
                              <p:par>
                                <p:cTn id="17" presetID="47"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7"/>
                  </p:tgtEl>
                </p:cond>
              </p:nextCondLst>
            </p:seq>
            <p:seq concurrent="1" nextAc="seek">
              <p:cTn id="22" restart="whenNotActive" fill="hold" evtFilter="cancelBubble" nodeType="interactiveSeq">
                <p:stCondLst>
                  <p:cond evt="onClick" delay="0">
                    <p:tgtEl>
                      <p:spTgt spid="11"/>
                    </p:tgtEl>
                  </p:cond>
                </p:stCondLst>
                <p:endSync evt="end" delay="0">
                  <p:rtn val="all"/>
                </p:endSync>
                <p:childTnLst>
                  <p:par>
                    <p:cTn id="23" fill="hold">
                      <p:stCondLst>
                        <p:cond delay="0"/>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500"/>
                            </p:stCondLst>
                            <p:childTnLst>
                              <p:par>
                                <p:cTn id="29" presetID="47"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1"/>
                  </p:tgtEl>
                </p:cond>
              </p:nextCondLst>
            </p:seq>
            <p:seq concurrent="1" nextAc="seek">
              <p:cTn id="34" restart="whenNotActive" fill="hold" evtFilter="cancelBubble" nodeType="interactiveSeq">
                <p:stCondLst>
                  <p:cond evt="onClick" delay="0">
                    <p:tgtEl>
                      <p:spTgt spid="15"/>
                    </p:tgtEl>
                  </p:cond>
                </p:stCondLst>
                <p:endSync evt="end" delay="0">
                  <p:rtn val="all"/>
                </p:endSync>
                <p:childTnLst>
                  <p:par>
                    <p:cTn id="35" fill="hold">
                      <p:stCondLst>
                        <p:cond delay="0"/>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500"/>
                            </p:stCondLst>
                            <p:childTnLst>
                              <p:par>
                                <p:cTn id="41" presetID="47"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5"/>
                  </p:tgtEl>
                </p:cond>
              </p:nextCondLst>
            </p:seq>
            <p:seq concurrent="1" nextAc="seek">
              <p:cTn id="46" restart="whenNotActive" fill="hold" evtFilter="cancelBubble" nodeType="interactiveSeq">
                <p:stCondLst>
                  <p:cond evt="onClick" delay="0">
                    <p:tgtEl>
                      <p:spTgt spid="16"/>
                    </p:tgtEl>
                  </p:cond>
                </p:stCondLst>
                <p:endSync evt="end" delay="0">
                  <p:rtn val="all"/>
                </p:endSync>
                <p:childTnLst>
                  <p:par>
                    <p:cTn id="47" fill="hold">
                      <p:stCondLst>
                        <p:cond delay="0"/>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19"/>
                                        </p:tgtEl>
                                      </p:cBhvr>
                                    </p:animEffect>
                                    <p:set>
                                      <p:cBhvr>
                                        <p:cTn id="51" dur="1" fill="hold">
                                          <p:stCondLst>
                                            <p:cond delay="499"/>
                                          </p:stCondLst>
                                        </p:cTn>
                                        <p:tgtEl>
                                          <p:spTgt spid="19"/>
                                        </p:tgtEl>
                                        <p:attrNameLst>
                                          <p:attrName>style.visibility</p:attrName>
                                        </p:attrNameLst>
                                      </p:cBhvr>
                                      <p:to>
                                        <p:strVal val="hidden"/>
                                      </p:to>
                                    </p:set>
                                  </p:childTnLst>
                                </p:cTn>
                              </p:par>
                            </p:childTnLst>
                          </p:cTn>
                        </p:par>
                        <p:par>
                          <p:cTn id="52" fill="hold">
                            <p:stCondLst>
                              <p:cond delay="500"/>
                            </p:stCondLst>
                            <p:childTnLst>
                              <p:par>
                                <p:cTn id="53" presetID="47"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1000"/>
                                        <p:tgtEl>
                                          <p:spTgt spid="21"/>
                                        </p:tgtEl>
                                      </p:cBhvr>
                                    </p:animEffect>
                                    <p:anim calcmode="lin" valueType="num">
                                      <p:cBhvr>
                                        <p:cTn id="56" dur="1000" fill="hold"/>
                                        <p:tgtEl>
                                          <p:spTgt spid="21"/>
                                        </p:tgtEl>
                                        <p:attrNameLst>
                                          <p:attrName>ppt_x</p:attrName>
                                        </p:attrNameLst>
                                      </p:cBhvr>
                                      <p:tavLst>
                                        <p:tav tm="0">
                                          <p:val>
                                            <p:strVal val="#ppt_x"/>
                                          </p:val>
                                        </p:tav>
                                        <p:tav tm="100000">
                                          <p:val>
                                            <p:strVal val="#ppt_x"/>
                                          </p:val>
                                        </p:tav>
                                      </p:tavLst>
                                    </p:anim>
                                    <p:anim calcmode="lin" valueType="num">
                                      <p:cBhvr>
                                        <p:cTn id="5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6"/>
                  </p:tgtEl>
                </p:cond>
              </p:nextCondLst>
            </p:seq>
          </p:childTnLst>
        </p:cTn>
      </p:par>
    </p:tnLst>
    <p:bldLst>
      <p:bldP spid="6" grpId="0"/>
      <p:bldP spid="6" grpId="2"/>
      <p:bldP spid="8" grpId="0"/>
      <p:bldP spid="8" grpId="1"/>
      <p:bldP spid="12" grpId="0"/>
      <p:bldP spid="12" grpId="1"/>
      <p:bldP spid="19" grpId="0"/>
      <p:bldP spid="19" grpId="1"/>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a:extLst>
            <a:ext uri="{FF2B5EF4-FFF2-40B4-BE49-F238E27FC236}">
              <a16:creationId xmlns:a16="http://schemas.microsoft.com/office/drawing/2014/main" id="{ECBF6F25-5BBA-7DC1-A477-FAACBCAB865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5427623-C6DA-406F-B37C-BF4F4470CB0A}"/>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100802F6-D754-5B56-B967-5DEE0C29F16A}"/>
              </a:ext>
            </a:extLst>
          </p:cNvPr>
          <p:cNvSpPr/>
          <p:nvPr/>
        </p:nvSpPr>
        <p:spPr>
          <a:xfrm>
            <a:off x="1278816" y="1613119"/>
            <a:ext cx="9634369" cy="3631763"/>
          </a:xfrm>
          <a:prstGeom prst="rect">
            <a:avLst/>
          </a:prstGeom>
          <a:noFill/>
        </p:spPr>
        <p:txBody>
          <a:bodyPr wrap="none" lIns="91440" tIns="45720" rIns="91440" bIns="45720">
            <a:spAutoFit/>
          </a:bodyPr>
          <a:lstStyle/>
          <a:p>
            <a:pPr algn="ctr"/>
            <a:r>
              <a:rPr lang="en-US" sz="115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FISCAL DEFICIT </a:t>
            </a:r>
          </a:p>
          <a:p>
            <a:pPr algn="ctr"/>
            <a:r>
              <a:rPr lang="en-US" sz="115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TREND</a:t>
            </a:r>
          </a:p>
        </p:txBody>
      </p:sp>
    </p:spTree>
    <p:extLst>
      <p:ext uri="{BB962C8B-B14F-4D97-AF65-F5344CB8AC3E}">
        <p14:creationId xmlns:p14="http://schemas.microsoft.com/office/powerpoint/2010/main" val="281668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a:extLst>
            <a:ext uri="{FF2B5EF4-FFF2-40B4-BE49-F238E27FC236}">
              <a16:creationId xmlns:a16="http://schemas.microsoft.com/office/drawing/2014/main" id="{7FF95E5E-9526-7134-F05F-57A7CFF0F32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F36426-03E6-D8D5-14AB-E9E6AEA8E5F3}"/>
              </a:ext>
            </a:extLst>
          </p:cNvPr>
          <p:cNvPicPr>
            <a:picLocks noChangeAspect="1"/>
          </p:cNvPicPr>
          <p:nvPr/>
        </p:nvPicPr>
        <p:blipFill>
          <a:blip r:embed="rId2"/>
          <a:srcRect t="3966"/>
          <a:stretch/>
        </p:blipFill>
        <p:spPr>
          <a:xfrm>
            <a:off x="281695" y="0"/>
            <a:ext cx="6672028" cy="3247053"/>
          </a:xfrm>
          <a:prstGeom prst="rect">
            <a:avLst/>
          </a:prstGeom>
        </p:spPr>
      </p:pic>
      <p:pic>
        <p:nvPicPr>
          <p:cNvPr id="9" name="Picture 8">
            <a:extLst>
              <a:ext uri="{FF2B5EF4-FFF2-40B4-BE49-F238E27FC236}">
                <a16:creationId xmlns:a16="http://schemas.microsoft.com/office/drawing/2014/main" id="{207C74D0-9579-6B06-20E5-DF7C061E6976}"/>
              </a:ext>
            </a:extLst>
          </p:cNvPr>
          <p:cNvPicPr>
            <a:picLocks noChangeAspect="1"/>
          </p:cNvPicPr>
          <p:nvPr/>
        </p:nvPicPr>
        <p:blipFill>
          <a:blip r:embed="rId3"/>
          <a:stretch>
            <a:fillRect/>
          </a:stretch>
        </p:blipFill>
        <p:spPr>
          <a:xfrm>
            <a:off x="90908" y="3391332"/>
            <a:ext cx="6554013" cy="3325859"/>
          </a:xfrm>
          <a:prstGeom prst="rect">
            <a:avLst/>
          </a:prstGeom>
        </p:spPr>
      </p:pic>
      <p:sp>
        <p:nvSpPr>
          <p:cNvPr id="10" name="Rectangle 9">
            <a:extLst>
              <a:ext uri="{FF2B5EF4-FFF2-40B4-BE49-F238E27FC236}">
                <a16:creationId xmlns:a16="http://schemas.microsoft.com/office/drawing/2014/main" id="{C7D26BD7-3C4F-132F-7930-3B56CD9968FE}"/>
              </a:ext>
            </a:extLst>
          </p:cNvPr>
          <p:cNvSpPr/>
          <p:nvPr/>
        </p:nvSpPr>
        <p:spPr>
          <a:xfrm>
            <a:off x="9869391" y="5923862"/>
            <a:ext cx="2231701" cy="830997"/>
          </a:xfrm>
          <a:prstGeom prst="rect">
            <a:avLst/>
          </a:prstGeom>
          <a:noFill/>
        </p:spPr>
        <p:txBody>
          <a:bodyPr wrap="non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FISCAL DEFICIT </a:t>
            </a:r>
          </a:p>
          <a:p>
            <a:pPr algn="ctr"/>
            <a:r>
              <a:rPr lang="en-US" sz="24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TREND</a:t>
            </a:r>
          </a:p>
        </p:txBody>
      </p:sp>
      <p:sp>
        <p:nvSpPr>
          <p:cNvPr id="2" name="TextBox 1">
            <a:extLst>
              <a:ext uri="{FF2B5EF4-FFF2-40B4-BE49-F238E27FC236}">
                <a16:creationId xmlns:a16="http://schemas.microsoft.com/office/drawing/2014/main" id="{F8679FFC-E2DB-541D-EBEA-C2D30777B2AC}"/>
              </a:ext>
            </a:extLst>
          </p:cNvPr>
          <p:cNvSpPr txBox="1"/>
          <p:nvPr/>
        </p:nvSpPr>
        <p:spPr>
          <a:xfrm>
            <a:off x="7743489" y="2905347"/>
            <a:ext cx="4137905"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A lower percentage suggests that the government is keeping its spending in check relative to the economy's total size. It is more likely to be financially stable and less reliant on external debt.</a:t>
            </a:r>
          </a:p>
          <a:p>
            <a:endParaRPr lang="en-US" sz="14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solidFill>
                  <a:schemeClr val="bg1"/>
                </a:solidFill>
                <a:latin typeface="Times New Roman" panose="02020603050405020304" pitchFamily="18" charset="0"/>
                <a:cs typeface="Times New Roman" panose="02020603050405020304" pitchFamily="18" charset="0"/>
              </a:rPr>
              <a:t>5.60% (2023): This means that the government’s fiscal deficit is 5% of the country’s total economic output. The government is borrowing an amount equivalent to 5% of GDP to finance its expenditure beyond its revenue. </a:t>
            </a:r>
            <a:endParaRPr lang="en-IN" sz="1400"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11A358B1-FA27-0E9A-9C71-C90A676816B8}"/>
              </a:ext>
            </a:extLst>
          </p:cNvPr>
          <p:cNvGraphicFramePr>
            <a:graphicFrameLocks noGrp="1"/>
          </p:cNvGraphicFramePr>
          <p:nvPr>
            <p:extLst>
              <p:ext uri="{D42A27DB-BD31-4B8C-83A1-F6EECF244321}">
                <p14:modId xmlns:p14="http://schemas.microsoft.com/office/powerpoint/2010/main" val="3641976824"/>
              </p:ext>
            </p:extLst>
          </p:nvPr>
        </p:nvGraphicFramePr>
        <p:xfrm>
          <a:off x="7800438" y="942296"/>
          <a:ext cx="4024009" cy="1720220"/>
        </p:xfrm>
        <a:graphic>
          <a:graphicData uri="http://schemas.openxmlformats.org/drawingml/2006/table">
            <a:tbl>
              <a:tblPr/>
              <a:tblGrid>
                <a:gridCol w="4024009">
                  <a:extLst>
                    <a:ext uri="{9D8B030D-6E8A-4147-A177-3AD203B41FA5}">
                      <a16:colId xmlns:a16="http://schemas.microsoft.com/office/drawing/2014/main" val="2307003538"/>
                    </a:ext>
                  </a:extLst>
                </a:gridCol>
              </a:tblGrid>
              <a:tr h="160068">
                <a:tc>
                  <a:txBody>
                    <a:bodyPr/>
                    <a:lstStyle/>
                    <a:p>
                      <a:pPr marL="285750" indent="-285750" algn="l" fontAlgn="ctr">
                        <a:buFont typeface="Arial" panose="020B0604020202020204" pitchFamily="34" charset="0"/>
                        <a:buChar char="•"/>
                      </a:pPr>
                      <a:r>
                        <a:rPr lang="en-US" sz="1400" kern="1200" dirty="0">
                          <a:solidFill>
                            <a:schemeClr val="bg1"/>
                          </a:solidFill>
                          <a:latin typeface="Times New Roman" panose="02020603050405020304" pitchFamily="18" charset="0"/>
                          <a:ea typeface="+mn-ea"/>
                          <a:cs typeface="Times New Roman" panose="02020603050405020304" pitchFamily="18" charset="0"/>
                        </a:rPr>
                        <a:t>A high fiscal deficit as a percentage of GDP means the government is borrowing a larger portion of its economic output. This could increase national debt levels.</a:t>
                      </a:r>
                    </a:p>
                    <a:p>
                      <a:pPr algn="l" fontAlgn="ctr"/>
                      <a:endParaRPr lang="en-US" sz="1400" kern="1200" dirty="0">
                        <a:solidFill>
                          <a:schemeClr val="bg1"/>
                        </a:solidFill>
                        <a:latin typeface="Times New Roman" panose="02020603050405020304" pitchFamily="18" charset="0"/>
                        <a:ea typeface="+mn-ea"/>
                        <a:cs typeface="Times New Roman" panose="02020603050405020304" pitchFamily="18" charset="0"/>
                      </a:endParaRPr>
                    </a:p>
                  </a:txBody>
                  <a:tcPr marL="80034" marR="6670" marT="66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4160354353"/>
                  </a:ext>
                </a:extLst>
              </a:tr>
              <a:tr h="160068">
                <a:tc>
                  <a:txBody>
                    <a:bodyPr/>
                    <a:lstStyle/>
                    <a:p>
                      <a:pPr marL="285750" indent="-285750" algn="l" fontAlgn="ctr">
                        <a:buFont typeface="Arial" panose="020B0604020202020204" pitchFamily="34" charset="0"/>
                        <a:buChar char="•"/>
                      </a:pPr>
                      <a:r>
                        <a:rPr lang="en-US" sz="1400" kern="1200" dirty="0">
                          <a:solidFill>
                            <a:schemeClr val="bg1"/>
                          </a:solidFill>
                          <a:latin typeface="Times New Roman" panose="02020603050405020304" pitchFamily="18" charset="0"/>
                          <a:ea typeface="+mn-ea"/>
                          <a:cs typeface="Times New Roman" panose="02020603050405020304" pitchFamily="18" charset="0"/>
                        </a:rPr>
                        <a:t>If this ratio is high, it could indicate that the government is heavily dependent on borrowing, which might not be sustainable in the long run.</a:t>
                      </a:r>
                    </a:p>
                  </a:txBody>
                  <a:tcPr marL="80034" marR="6670" marT="66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216856138"/>
                  </a:ext>
                </a:extLst>
              </a:tr>
            </a:tbl>
          </a:graphicData>
        </a:graphic>
      </p:graphicFrame>
    </p:spTree>
    <p:extLst>
      <p:ext uri="{BB962C8B-B14F-4D97-AF65-F5344CB8AC3E}">
        <p14:creationId xmlns:p14="http://schemas.microsoft.com/office/powerpoint/2010/main" val="132823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A049CC-53C3-C85D-2B16-9E2D99EB6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7976" y="1"/>
            <a:ext cx="13197840" cy="6858000"/>
          </a:xfrm>
          <a:prstGeom prst="rect">
            <a:avLst/>
          </a:prstGeom>
        </p:spPr>
      </p:pic>
      <p:sp>
        <p:nvSpPr>
          <p:cNvPr id="4" name="Freeform: Shape 3">
            <a:extLst>
              <a:ext uri="{FF2B5EF4-FFF2-40B4-BE49-F238E27FC236}">
                <a16:creationId xmlns:a16="http://schemas.microsoft.com/office/drawing/2014/main" id="{6E371869-38DE-8A64-9B33-DEA921461202}"/>
              </a:ext>
            </a:extLst>
          </p:cNvPr>
          <p:cNvSpPr/>
          <p:nvPr/>
        </p:nvSpPr>
        <p:spPr>
          <a:xfrm>
            <a:off x="0" y="0"/>
            <a:ext cx="12192000" cy="6858000"/>
          </a:xfrm>
          <a:custGeom>
            <a:avLst/>
            <a:gdLst/>
            <a:ahLst/>
            <a:cxnLst/>
            <a:rect l="l" t="t" r="r" b="b"/>
            <a:pathLst>
              <a:path w="12192000" h="6858000">
                <a:moveTo>
                  <a:pt x="4538381" y="3218424"/>
                </a:moveTo>
                <a:lnTo>
                  <a:pt x="4548462" y="3237310"/>
                </a:lnTo>
                <a:cubicBezTo>
                  <a:pt x="4563726" y="3267628"/>
                  <a:pt x="4579280" y="3303674"/>
                  <a:pt x="4595125" y="3345446"/>
                </a:cubicBezTo>
                <a:cubicBezTo>
                  <a:pt x="4616253" y="3401142"/>
                  <a:pt x="4635265" y="3454895"/>
                  <a:pt x="4652163" y="3506705"/>
                </a:cubicBezTo>
                <a:lnTo>
                  <a:pt x="4423257" y="3506705"/>
                </a:lnTo>
                <a:cubicBezTo>
                  <a:pt x="4439051" y="3454299"/>
                  <a:pt x="4457670" y="3400279"/>
                  <a:pt x="4479114" y="3344646"/>
                </a:cubicBezTo>
                <a:cubicBezTo>
                  <a:pt x="4495196" y="3302920"/>
                  <a:pt x="4511365" y="3267037"/>
                  <a:pt x="4527619" y="3236995"/>
                </a:cubicBezTo>
                <a:close/>
                <a:moveTo>
                  <a:pt x="8233349" y="3168047"/>
                </a:moveTo>
                <a:cubicBezTo>
                  <a:pt x="8299162" y="3168047"/>
                  <a:pt x="8347289" y="3189779"/>
                  <a:pt x="8377731" y="3233243"/>
                </a:cubicBezTo>
                <a:cubicBezTo>
                  <a:pt x="8408172" y="3276707"/>
                  <a:pt x="8423394" y="3344201"/>
                  <a:pt x="8423394" y="3435724"/>
                </a:cubicBezTo>
                <a:cubicBezTo>
                  <a:pt x="8423394" y="3516314"/>
                  <a:pt x="8406922" y="3579616"/>
                  <a:pt x="8373978" y="3625628"/>
                </a:cubicBezTo>
                <a:cubicBezTo>
                  <a:pt x="8341034" y="3671641"/>
                  <a:pt x="8292601" y="3694647"/>
                  <a:pt x="8228680" y="3694647"/>
                </a:cubicBezTo>
                <a:cubicBezTo>
                  <a:pt x="8165676" y="3694647"/>
                  <a:pt x="8117863" y="3671554"/>
                  <a:pt x="8085242" y="3625368"/>
                </a:cubicBezTo>
                <a:cubicBezTo>
                  <a:pt x="8052621" y="3579182"/>
                  <a:pt x="8036310" y="3514801"/>
                  <a:pt x="8036310" y="3432226"/>
                </a:cubicBezTo>
                <a:cubicBezTo>
                  <a:pt x="8036310" y="3343376"/>
                  <a:pt x="8052811" y="3277133"/>
                  <a:pt x="8085814" y="3233499"/>
                </a:cubicBezTo>
                <a:cubicBezTo>
                  <a:pt x="8118817" y="3189864"/>
                  <a:pt x="8167995" y="3168047"/>
                  <a:pt x="8233349" y="3168047"/>
                </a:cubicBezTo>
                <a:close/>
                <a:moveTo>
                  <a:pt x="4500639" y="3000643"/>
                </a:moveTo>
                <a:cubicBezTo>
                  <a:pt x="4480348" y="3000643"/>
                  <a:pt x="4462961" y="3004764"/>
                  <a:pt x="4448478" y="3013005"/>
                </a:cubicBezTo>
                <a:cubicBezTo>
                  <a:pt x="4433996" y="3021247"/>
                  <a:pt x="4420469" y="3034173"/>
                  <a:pt x="4407899" y="3051785"/>
                </a:cubicBezTo>
                <a:cubicBezTo>
                  <a:pt x="4372491" y="3101747"/>
                  <a:pt x="4335777" y="3173958"/>
                  <a:pt x="4297757" y="3268418"/>
                </a:cubicBezTo>
                <a:cubicBezTo>
                  <a:pt x="4259738" y="3362877"/>
                  <a:pt x="4227497" y="3460972"/>
                  <a:pt x="4201033" y="3562702"/>
                </a:cubicBezTo>
                <a:cubicBezTo>
                  <a:pt x="4174569" y="3664432"/>
                  <a:pt x="4159763" y="3750784"/>
                  <a:pt x="4156612" y="3821756"/>
                </a:cubicBezTo>
                <a:cubicBezTo>
                  <a:pt x="4156228" y="3848229"/>
                  <a:pt x="4168174" y="3861465"/>
                  <a:pt x="4192452" y="3861465"/>
                </a:cubicBezTo>
                <a:lnTo>
                  <a:pt x="4330788" y="3861465"/>
                </a:lnTo>
                <a:cubicBezTo>
                  <a:pt x="4357738" y="3861465"/>
                  <a:pt x="4371762" y="3848539"/>
                  <a:pt x="4372860" y="3822686"/>
                </a:cubicBezTo>
                <a:cubicBezTo>
                  <a:pt x="4374751" y="3778881"/>
                  <a:pt x="4380410" y="3729743"/>
                  <a:pt x="4389835" y="3675272"/>
                </a:cubicBezTo>
                <a:lnTo>
                  <a:pt x="4688096" y="3675272"/>
                </a:lnTo>
                <a:cubicBezTo>
                  <a:pt x="4699190" y="3731095"/>
                  <a:pt x="4705503" y="3780233"/>
                  <a:pt x="4707035" y="3822686"/>
                </a:cubicBezTo>
                <a:cubicBezTo>
                  <a:pt x="4708132" y="3848539"/>
                  <a:pt x="4721632" y="3861465"/>
                  <a:pt x="4747534" y="3861465"/>
                </a:cubicBezTo>
                <a:lnTo>
                  <a:pt x="4888791" y="3861465"/>
                </a:lnTo>
                <a:cubicBezTo>
                  <a:pt x="4916194" y="3861465"/>
                  <a:pt x="4929632" y="3846973"/>
                  <a:pt x="4929105" y="3817989"/>
                </a:cubicBezTo>
                <a:cubicBezTo>
                  <a:pt x="4926351" y="3748809"/>
                  <a:pt x="4911744" y="3663550"/>
                  <a:pt x="4885284" y="3562214"/>
                </a:cubicBezTo>
                <a:cubicBezTo>
                  <a:pt x="4858823" y="3460877"/>
                  <a:pt x="4826691" y="3362902"/>
                  <a:pt x="4788885" y="3268288"/>
                </a:cubicBezTo>
                <a:cubicBezTo>
                  <a:pt x="4751080" y="3173673"/>
                  <a:pt x="4714417" y="3101506"/>
                  <a:pt x="4678897" y="3051785"/>
                </a:cubicBezTo>
                <a:cubicBezTo>
                  <a:pt x="4666389" y="3034272"/>
                  <a:pt x="4652742" y="3021371"/>
                  <a:pt x="4637955" y="3013080"/>
                </a:cubicBezTo>
                <a:cubicBezTo>
                  <a:pt x="4623168" y="3004789"/>
                  <a:pt x="4605413" y="3000643"/>
                  <a:pt x="4584689" y="3000643"/>
                </a:cubicBezTo>
                <a:close/>
                <a:moveTo>
                  <a:pt x="2560198" y="3000643"/>
                </a:moveTo>
                <a:cubicBezTo>
                  <a:pt x="2553377" y="3000643"/>
                  <a:pt x="2548360" y="3001047"/>
                  <a:pt x="2545148" y="3001853"/>
                </a:cubicBezTo>
                <a:cubicBezTo>
                  <a:pt x="2541936" y="3002659"/>
                  <a:pt x="2537750" y="3004488"/>
                  <a:pt x="2532591" y="3007341"/>
                </a:cubicBezTo>
                <a:cubicBezTo>
                  <a:pt x="2510732" y="3022329"/>
                  <a:pt x="2491009" y="3041695"/>
                  <a:pt x="2473422" y="3065439"/>
                </a:cubicBezTo>
                <a:cubicBezTo>
                  <a:pt x="2461466" y="3074506"/>
                  <a:pt x="2455488" y="3082365"/>
                  <a:pt x="2455488" y="3089019"/>
                </a:cubicBezTo>
                <a:cubicBezTo>
                  <a:pt x="2455488" y="3094997"/>
                  <a:pt x="2458124" y="3101409"/>
                  <a:pt x="2463395" y="3108256"/>
                </a:cubicBezTo>
                <a:cubicBezTo>
                  <a:pt x="2487660" y="3135398"/>
                  <a:pt x="2511727" y="3157080"/>
                  <a:pt x="2535595" y="3173303"/>
                </a:cubicBezTo>
                <a:cubicBezTo>
                  <a:pt x="2538206" y="3175181"/>
                  <a:pt x="2541201" y="3176429"/>
                  <a:pt x="2544581" y="3177046"/>
                </a:cubicBezTo>
                <a:cubicBezTo>
                  <a:pt x="2547960" y="3177664"/>
                  <a:pt x="2553166" y="3177972"/>
                  <a:pt x="2560198" y="3177972"/>
                </a:cubicBezTo>
                <a:lnTo>
                  <a:pt x="2722235" y="3177972"/>
                </a:lnTo>
                <a:lnTo>
                  <a:pt x="2722235" y="3818621"/>
                </a:lnTo>
                <a:cubicBezTo>
                  <a:pt x="2722235" y="3833969"/>
                  <a:pt x="2725827" y="3844947"/>
                  <a:pt x="2733011" y="3851554"/>
                </a:cubicBezTo>
                <a:cubicBezTo>
                  <a:pt x="2740195" y="3858161"/>
                  <a:pt x="2751272" y="3861465"/>
                  <a:pt x="2766242" y="3861465"/>
                </a:cubicBezTo>
                <a:lnTo>
                  <a:pt x="2890569" y="3861465"/>
                </a:lnTo>
                <a:cubicBezTo>
                  <a:pt x="2905675" y="3861465"/>
                  <a:pt x="2916885" y="3858103"/>
                  <a:pt x="2924199" y="3851377"/>
                </a:cubicBezTo>
                <a:cubicBezTo>
                  <a:pt x="2931514" y="3844652"/>
                  <a:pt x="2935171" y="3833734"/>
                  <a:pt x="2935171" y="3818621"/>
                </a:cubicBezTo>
                <a:lnTo>
                  <a:pt x="2935171" y="3177972"/>
                </a:lnTo>
                <a:lnTo>
                  <a:pt x="3097189" y="3177972"/>
                </a:lnTo>
                <a:cubicBezTo>
                  <a:pt x="3104494" y="3177972"/>
                  <a:pt x="3109670" y="3177589"/>
                  <a:pt x="3112718" y="3176823"/>
                </a:cubicBezTo>
                <a:cubicBezTo>
                  <a:pt x="3115766" y="3176057"/>
                  <a:pt x="3119901" y="3174230"/>
                  <a:pt x="3125122" y="3171340"/>
                </a:cubicBezTo>
                <a:cubicBezTo>
                  <a:pt x="3147043" y="3156314"/>
                  <a:pt x="3166744" y="3136926"/>
                  <a:pt x="3184225" y="3113176"/>
                </a:cubicBezTo>
                <a:cubicBezTo>
                  <a:pt x="3196411" y="3103986"/>
                  <a:pt x="3202503" y="3096126"/>
                  <a:pt x="3202503" y="3089596"/>
                </a:cubicBezTo>
                <a:cubicBezTo>
                  <a:pt x="3202503" y="3084015"/>
                  <a:pt x="3199821" y="3077739"/>
                  <a:pt x="3194457" y="3070769"/>
                </a:cubicBezTo>
                <a:cubicBezTo>
                  <a:pt x="3170155" y="3043589"/>
                  <a:pt x="3146079" y="3021830"/>
                  <a:pt x="3122229" y="3005489"/>
                </a:cubicBezTo>
                <a:cubicBezTo>
                  <a:pt x="3119476" y="3003654"/>
                  <a:pt x="3116189" y="3002387"/>
                  <a:pt x="3112369" y="3001690"/>
                </a:cubicBezTo>
                <a:cubicBezTo>
                  <a:pt x="3108549" y="3000992"/>
                  <a:pt x="3103489" y="3000643"/>
                  <a:pt x="3097189" y="3000643"/>
                </a:cubicBezTo>
                <a:close/>
                <a:moveTo>
                  <a:pt x="8238605" y="2986635"/>
                </a:moveTo>
                <a:cubicBezTo>
                  <a:pt x="8149593" y="2986635"/>
                  <a:pt x="8073184" y="3003542"/>
                  <a:pt x="8009377" y="3037357"/>
                </a:cubicBezTo>
                <a:cubicBezTo>
                  <a:pt x="7945570" y="3071173"/>
                  <a:pt x="7896963" y="3122085"/>
                  <a:pt x="7863558" y="3190097"/>
                </a:cubicBezTo>
                <a:cubicBezTo>
                  <a:pt x="7830152" y="3258108"/>
                  <a:pt x="7813449" y="3342123"/>
                  <a:pt x="7813449" y="3442142"/>
                </a:cubicBezTo>
                <a:cubicBezTo>
                  <a:pt x="7813449" y="3536400"/>
                  <a:pt x="7830193" y="3616013"/>
                  <a:pt x="7863679" y="3680983"/>
                </a:cubicBezTo>
                <a:cubicBezTo>
                  <a:pt x="7897165" y="3745953"/>
                  <a:pt x="7944840" y="3794708"/>
                  <a:pt x="8006703" y="3827249"/>
                </a:cubicBezTo>
                <a:cubicBezTo>
                  <a:pt x="8068566" y="3859789"/>
                  <a:pt x="8141389" y="3876060"/>
                  <a:pt x="8225173" y="3876060"/>
                </a:cubicBezTo>
                <a:cubicBezTo>
                  <a:pt x="8312523" y="3876060"/>
                  <a:pt x="8387706" y="3859450"/>
                  <a:pt x="8450722" y="3826230"/>
                </a:cubicBezTo>
                <a:cubicBezTo>
                  <a:pt x="8513738" y="3793010"/>
                  <a:pt x="8562080" y="3742731"/>
                  <a:pt x="8595750" y="3675393"/>
                </a:cubicBezTo>
                <a:cubicBezTo>
                  <a:pt x="8629420" y="3608054"/>
                  <a:pt x="8646254" y="3524664"/>
                  <a:pt x="8646254" y="3425222"/>
                </a:cubicBezTo>
                <a:cubicBezTo>
                  <a:pt x="8646254" y="3331361"/>
                  <a:pt x="8629904" y="3251532"/>
                  <a:pt x="8597206" y="3185734"/>
                </a:cubicBezTo>
                <a:cubicBezTo>
                  <a:pt x="8564508" y="3119937"/>
                  <a:pt x="8517516" y="3070304"/>
                  <a:pt x="8456233" y="3036836"/>
                </a:cubicBezTo>
                <a:cubicBezTo>
                  <a:pt x="8394950" y="3003369"/>
                  <a:pt x="8322407" y="2986635"/>
                  <a:pt x="8238605" y="2986635"/>
                </a:cubicBezTo>
                <a:close/>
                <a:moveTo>
                  <a:pt x="8877691" y="2980217"/>
                </a:moveTo>
                <a:cubicBezTo>
                  <a:pt x="8873245" y="2980217"/>
                  <a:pt x="8869248" y="2981025"/>
                  <a:pt x="8865701" y="2982640"/>
                </a:cubicBezTo>
                <a:cubicBezTo>
                  <a:pt x="8862154" y="2984255"/>
                  <a:pt x="8858424" y="2986805"/>
                  <a:pt x="8854511" y="2990290"/>
                </a:cubicBezTo>
                <a:cubicBezTo>
                  <a:pt x="8822184" y="3019485"/>
                  <a:pt x="8797286" y="3046898"/>
                  <a:pt x="8779818" y="3072527"/>
                </a:cubicBezTo>
                <a:cubicBezTo>
                  <a:pt x="8775651" y="3079070"/>
                  <a:pt x="8773176" y="3084167"/>
                  <a:pt x="8772395" y="3087819"/>
                </a:cubicBezTo>
                <a:cubicBezTo>
                  <a:pt x="8771614" y="3091472"/>
                  <a:pt x="8771223" y="3097512"/>
                  <a:pt x="8771223" y="3105939"/>
                </a:cubicBezTo>
                <a:lnTo>
                  <a:pt x="8771223" y="3533197"/>
                </a:lnTo>
                <a:cubicBezTo>
                  <a:pt x="8771223" y="3619902"/>
                  <a:pt x="8785018" y="3688409"/>
                  <a:pt x="8812606" y="3738719"/>
                </a:cubicBezTo>
                <a:cubicBezTo>
                  <a:pt x="8840196" y="3789029"/>
                  <a:pt x="8879984" y="3824399"/>
                  <a:pt x="8931972" y="3844829"/>
                </a:cubicBezTo>
                <a:cubicBezTo>
                  <a:pt x="8983959" y="3865259"/>
                  <a:pt x="9049526" y="3875474"/>
                  <a:pt x="9128671" y="3875474"/>
                </a:cubicBezTo>
                <a:cubicBezTo>
                  <a:pt x="9202776" y="3875474"/>
                  <a:pt x="9266151" y="3865146"/>
                  <a:pt x="9318799" y="3844490"/>
                </a:cubicBezTo>
                <a:cubicBezTo>
                  <a:pt x="9371447" y="3823833"/>
                  <a:pt x="9412693" y="3788132"/>
                  <a:pt x="9442536" y="3737384"/>
                </a:cubicBezTo>
                <a:cubicBezTo>
                  <a:pt x="9472378" y="3686637"/>
                  <a:pt x="9487300" y="3618575"/>
                  <a:pt x="9487300" y="3533197"/>
                </a:cubicBezTo>
                <a:lnTo>
                  <a:pt x="9487300" y="3105939"/>
                </a:lnTo>
                <a:cubicBezTo>
                  <a:pt x="9487300" y="3098969"/>
                  <a:pt x="9486865" y="3093155"/>
                  <a:pt x="9485994" y="3088498"/>
                </a:cubicBezTo>
                <a:cubicBezTo>
                  <a:pt x="9485122" y="3083841"/>
                  <a:pt x="9482829" y="3078862"/>
                  <a:pt x="9479115" y="3073560"/>
                </a:cubicBezTo>
                <a:cubicBezTo>
                  <a:pt x="9460468" y="3046182"/>
                  <a:pt x="9436736" y="3019885"/>
                  <a:pt x="9407919" y="2994672"/>
                </a:cubicBezTo>
                <a:cubicBezTo>
                  <a:pt x="9397842" y="2985035"/>
                  <a:pt x="9388810" y="2980217"/>
                  <a:pt x="9380823" y="2980217"/>
                </a:cubicBezTo>
                <a:cubicBezTo>
                  <a:pt x="9376384" y="2980217"/>
                  <a:pt x="9372390" y="2981025"/>
                  <a:pt x="9368842" y="2982640"/>
                </a:cubicBezTo>
                <a:cubicBezTo>
                  <a:pt x="9365296" y="2984255"/>
                  <a:pt x="9361566" y="2986805"/>
                  <a:pt x="9357652" y="2990290"/>
                </a:cubicBezTo>
                <a:cubicBezTo>
                  <a:pt x="9325326" y="3019485"/>
                  <a:pt x="9299510" y="3048241"/>
                  <a:pt x="9280206" y="3076555"/>
                </a:cubicBezTo>
                <a:cubicBezTo>
                  <a:pt x="9277936" y="3080121"/>
                  <a:pt x="9276396" y="3083802"/>
                  <a:pt x="9275583" y="3087601"/>
                </a:cubicBezTo>
                <a:cubicBezTo>
                  <a:pt x="9274771" y="3091399"/>
                  <a:pt x="9274364" y="3097512"/>
                  <a:pt x="9274364" y="3105939"/>
                </a:cubicBezTo>
                <a:lnTo>
                  <a:pt x="9274364" y="3504017"/>
                </a:lnTo>
                <a:cubicBezTo>
                  <a:pt x="9274364" y="3556901"/>
                  <a:pt x="9269033" y="3596894"/>
                  <a:pt x="9258370" y="3623996"/>
                </a:cubicBezTo>
                <a:cubicBezTo>
                  <a:pt x="9247708" y="3651098"/>
                  <a:pt x="9232310" y="3669551"/>
                  <a:pt x="9212178" y="3679355"/>
                </a:cubicBezTo>
                <a:cubicBezTo>
                  <a:pt x="9192046" y="3689159"/>
                  <a:pt x="9164210" y="3694061"/>
                  <a:pt x="9128671" y="3694061"/>
                </a:cubicBezTo>
                <a:cubicBezTo>
                  <a:pt x="9093957" y="3694061"/>
                  <a:pt x="9066590" y="3689187"/>
                  <a:pt x="9046569" y="3679439"/>
                </a:cubicBezTo>
                <a:cubicBezTo>
                  <a:pt x="9026549" y="3669691"/>
                  <a:pt x="9011142" y="3651235"/>
                  <a:pt x="9000348" y="3624070"/>
                </a:cubicBezTo>
                <a:cubicBezTo>
                  <a:pt x="8989556" y="3596906"/>
                  <a:pt x="8984159" y="3556888"/>
                  <a:pt x="8984159" y="3504017"/>
                </a:cubicBezTo>
                <a:lnTo>
                  <a:pt x="8984159" y="3105939"/>
                </a:lnTo>
                <a:cubicBezTo>
                  <a:pt x="8984159" y="3098969"/>
                  <a:pt x="8983724" y="3093155"/>
                  <a:pt x="8982852" y="3088498"/>
                </a:cubicBezTo>
                <a:cubicBezTo>
                  <a:pt x="8981980" y="3083841"/>
                  <a:pt x="8979692" y="3078862"/>
                  <a:pt x="8975983" y="3073560"/>
                </a:cubicBezTo>
                <a:cubicBezTo>
                  <a:pt x="8957336" y="3046182"/>
                  <a:pt x="8933601" y="3019833"/>
                  <a:pt x="8904778" y="2994513"/>
                </a:cubicBezTo>
                <a:cubicBezTo>
                  <a:pt x="8894707" y="2984982"/>
                  <a:pt x="8885678" y="2980217"/>
                  <a:pt x="8877691" y="2980217"/>
                </a:cubicBezTo>
                <a:close/>
                <a:moveTo>
                  <a:pt x="7140979" y="2980217"/>
                </a:moveTo>
                <a:cubicBezTo>
                  <a:pt x="7136651" y="2980217"/>
                  <a:pt x="7132625" y="2980992"/>
                  <a:pt x="7128901" y="2982542"/>
                </a:cubicBezTo>
                <a:cubicBezTo>
                  <a:pt x="7125177" y="2984092"/>
                  <a:pt x="7121284" y="2986675"/>
                  <a:pt x="7117222" y="2990290"/>
                </a:cubicBezTo>
                <a:cubicBezTo>
                  <a:pt x="7084896" y="3019485"/>
                  <a:pt x="7059998" y="3046898"/>
                  <a:pt x="7042529" y="3072527"/>
                </a:cubicBezTo>
                <a:cubicBezTo>
                  <a:pt x="7038362" y="3079070"/>
                  <a:pt x="7035888" y="3084167"/>
                  <a:pt x="7035106" y="3087819"/>
                </a:cubicBezTo>
                <a:cubicBezTo>
                  <a:pt x="7034325" y="3091472"/>
                  <a:pt x="7033934" y="3097512"/>
                  <a:pt x="7033934" y="3105939"/>
                </a:cubicBezTo>
                <a:lnTo>
                  <a:pt x="7033934" y="3157303"/>
                </a:lnTo>
                <a:cubicBezTo>
                  <a:pt x="7033934" y="3194442"/>
                  <a:pt x="7038610" y="3227243"/>
                  <a:pt x="7047961" y="3255707"/>
                </a:cubicBezTo>
                <a:cubicBezTo>
                  <a:pt x="7057313" y="3284170"/>
                  <a:pt x="7070635" y="3310627"/>
                  <a:pt x="7087926" y="3335079"/>
                </a:cubicBezTo>
                <a:cubicBezTo>
                  <a:pt x="7105218" y="3359530"/>
                  <a:pt x="7130177" y="3390626"/>
                  <a:pt x="7162801" y="3428366"/>
                </a:cubicBezTo>
                <a:lnTo>
                  <a:pt x="7276161" y="3559958"/>
                </a:lnTo>
                <a:lnTo>
                  <a:pt x="7276161" y="3818621"/>
                </a:lnTo>
                <a:cubicBezTo>
                  <a:pt x="7276161" y="3833969"/>
                  <a:pt x="7279753" y="3844947"/>
                  <a:pt x="7286937" y="3851554"/>
                </a:cubicBezTo>
                <a:cubicBezTo>
                  <a:pt x="7294122" y="3858161"/>
                  <a:pt x="7305201" y="3861465"/>
                  <a:pt x="7320177" y="3861465"/>
                </a:cubicBezTo>
                <a:lnTo>
                  <a:pt x="7444495" y="3861465"/>
                </a:lnTo>
                <a:cubicBezTo>
                  <a:pt x="7459608" y="3861465"/>
                  <a:pt x="7470821" y="3858103"/>
                  <a:pt x="7478135" y="3851377"/>
                </a:cubicBezTo>
                <a:cubicBezTo>
                  <a:pt x="7485449" y="3844652"/>
                  <a:pt x="7489106" y="3833734"/>
                  <a:pt x="7489106" y="3818621"/>
                </a:cubicBezTo>
                <a:lnTo>
                  <a:pt x="7489106" y="3556181"/>
                </a:lnTo>
                <a:lnTo>
                  <a:pt x="7610104" y="3421548"/>
                </a:lnTo>
                <a:cubicBezTo>
                  <a:pt x="7655341" y="3371151"/>
                  <a:pt x="7687731" y="3325706"/>
                  <a:pt x="7707274" y="3285212"/>
                </a:cubicBezTo>
                <a:cubicBezTo>
                  <a:pt x="7726817" y="3244718"/>
                  <a:pt x="7736589" y="3202082"/>
                  <a:pt x="7736589" y="3157303"/>
                </a:cubicBezTo>
                <a:lnTo>
                  <a:pt x="7736589" y="3105939"/>
                </a:lnTo>
                <a:cubicBezTo>
                  <a:pt x="7736589" y="3098969"/>
                  <a:pt x="7736150" y="3093154"/>
                  <a:pt x="7735273" y="3088494"/>
                </a:cubicBezTo>
                <a:cubicBezTo>
                  <a:pt x="7734395" y="3083834"/>
                  <a:pt x="7731870" y="3078521"/>
                  <a:pt x="7727696" y="3072555"/>
                </a:cubicBezTo>
                <a:cubicBezTo>
                  <a:pt x="7710098" y="3045574"/>
                  <a:pt x="7686012" y="3018183"/>
                  <a:pt x="7655440" y="2990383"/>
                </a:cubicBezTo>
                <a:cubicBezTo>
                  <a:pt x="7648098" y="2983606"/>
                  <a:pt x="7640434" y="2980217"/>
                  <a:pt x="7632446" y="2980217"/>
                </a:cubicBezTo>
                <a:cubicBezTo>
                  <a:pt x="7625923" y="2980217"/>
                  <a:pt x="7618240" y="2983754"/>
                  <a:pt x="7609397" y="2990830"/>
                </a:cubicBezTo>
                <a:cubicBezTo>
                  <a:pt x="7577957" y="3020279"/>
                  <a:pt x="7554767" y="3046290"/>
                  <a:pt x="7539829" y="3068862"/>
                </a:cubicBezTo>
                <a:cubicBezTo>
                  <a:pt x="7534105" y="3077848"/>
                  <a:pt x="7530853" y="3084167"/>
                  <a:pt x="7530071" y="3087819"/>
                </a:cubicBezTo>
                <a:cubicBezTo>
                  <a:pt x="7529290" y="3091472"/>
                  <a:pt x="7528899" y="3097512"/>
                  <a:pt x="7528899" y="3105939"/>
                </a:cubicBezTo>
                <a:lnTo>
                  <a:pt x="7528899" y="3157303"/>
                </a:lnTo>
                <a:cubicBezTo>
                  <a:pt x="7528899" y="3208327"/>
                  <a:pt x="7497658" y="3267337"/>
                  <a:pt x="7435175" y="3334335"/>
                </a:cubicBezTo>
                <a:lnTo>
                  <a:pt x="7388582" y="3389968"/>
                </a:lnTo>
                <a:lnTo>
                  <a:pt x="7340836" y="3334149"/>
                </a:lnTo>
                <a:cubicBezTo>
                  <a:pt x="7278583" y="3268900"/>
                  <a:pt x="7247456" y="3209759"/>
                  <a:pt x="7247456" y="3156727"/>
                </a:cubicBezTo>
                <a:lnTo>
                  <a:pt x="7247456" y="3105939"/>
                </a:lnTo>
                <a:cubicBezTo>
                  <a:pt x="7247456" y="3098969"/>
                  <a:pt x="7247021" y="3093155"/>
                  <a:pt x="7246149" y="3088498"/>
                </a:cubicBezTo>
                <a:cubicBezTo>
                  <a:pt x="7245278" y="3083841"/>
                  <a:pt x="7242988" y="3078862"/>
                  <a:pt x="7239280" y="3073560"/>
                </a:cubicBezTo>
                <a:cubicBezTo>
                  <a:pt x="7220627" y="3046182"/>
                  <a:pt x="7196892" y="3019885"/>
                  <a:pt x="7168075" y="2994672"/>
                </a:cubicBezTo>
                <a:cubicBezTo>
                  <a:pt x="7157998" y="2985035"/>
                  <a:pt x="7148966" y="2980217"/>
                  <a:pt x="7140979" y="2980217"/>
                </a:cubicBezTo>
                <a:close/>
                <a:moveTo>
                  <a:pt x="6093871" y="2980217"/>
                </a:moveTo>
                <a:cubicBezTo>
                  <a:pt x="6089425" y="2980217"/>
                  <a:pt x="6085428" y="2981025"/>
                  <a:pt x="6081881" y="2982640"/>
                </a:cubicBezTo>
                <a:cubicBezTo>
                  <a:pt x="6078334" y="2984255"/>
                  <a:pt x="6074604" y="2986805"/>
                  <a:pt x="6070691" y="2990290"/>
                </a:cubicBezTo>
                <a:cubicBezTo>
                  <a:pt x="6038364" y="3019485"/>
                  <a:pt x="6013466" y="3046898"/>
                  <a:pt x="5995998" y="3072527"/>
                </a:cubicBezTo>
                <a:cubicBezTo>
                  <a:pt x="5991830" y="3079070"/>
                  <a:pt x="5989357" y="3084167"/>
                  <a:pt x="5988575" y="3087819"/>
                </a:cubicBezTo>
                <a:cubicBezTo>
                  <a:pt x="5987794" y="3091472"/>
                  <a:pt x="5987403" y="3097512"/>
                  <a:pt x="5987403" y="3105939"/>
                </a:cubicBezTo>
                <a:lnTo>
                  <a:pt x="5987403" y="3818621"/>
                </a:lnTo>
                <a:cubicBezTo>
                  <a:pt x="5987403" y="3833969"/>
                  <a:pt x="5990995" y="3844947"/>
                  <a:pt x="5998179" y="3851554"/>
                </a:cubicBezTo>
                <a:cubicBezTo>
                  <a:pt x="6005364" y="3858161"/>
                  <a:pt x="6016440" y="3861465"/>
                  <a:pt x="6031409" y="3861465"/>
                </a:cubicBezTo>
                <a:lnTo>
                  <a:pt x="6155737" y="3861465"/>
                </a:lnTo>
                <a:cubicBezTo>
                  <a:pt x="6170855" y="3861465"/>
                  <a:pt x="6182069" y="3858103"/>
                  <a:pt x="6189377" y="3851377"/>
                </a:cubicBezTo>
                <a:cubicBezTo>
                  <a:pt x="6196685" y="3844652"/>
                  <a:pt x="6200339" y="3833734"/>
                  <a:pt x="6200339" y="3818621"/>
                </a:cubicBezTo>
                <a:lnTo>
                  <a:pt x="6200339" y="3506585"/>
                </a:lnTo>
                <a:lnTo>
                  <a:pt x="6201269" y="3506585"/>
                </a:lnTo>
                <a:cubicBezTo>
                  <a:pt x="6240373" y="3506585"/>
                  <a:pt x="6278905" y="3524066"/>
                  <a:pt x="6316862" y="3559028"/>
                </a:cubicBezTo>
                <a:cubicBezTo>
                  <a:pt x="6354819" y="3593990"/>
                  <a:pt x="6387519" y="3636724"/>
                  <a:pt x="6414963" y="3687229"/>
                </a:cubicBezTo>
                <a:cubicBezTo>
                  <a:pt x="6442406" y="3737735"/>
                  <a:pt x="6460267" y="3783507"/>
                  <a:pt x="6468546" y="3824547"/>
                </a:cubicBezTo>
                <a:cubicBezTo>
                  <a:pt x="6471082" y="3837705"/>
                  <a:pt x="6476167" y="3847148"/>
                  <a:pt x="6483800" y="3852875"/>
                </a:cubicBezTo>
                <a:cubicBezTo>
                  <a:pt x="6491434" y="3858602"/>
                  <a:pt x="6501930" y="3861465"/>
                  <a:pt x="6515287" y="3861465"/>
                </a:cubicBezTo>
                <a:lnTo>
                  <a:pt x="6658292" y="3861465"/>
                </a:lnTo>
                <a:cubicBezTo>
                  <a:pt x="6670279" y="3861465"/>
                  <a:pt x="6679444" y="3858961"/>
                  <a:pt x="6685788" y="3853954"/>
                </a:cubicBezTo>
                <a:cubicBezTo>
                  <a:pt x="6692132" y="3848947"/>
                  <a:pt x="6695304" y="3841060"/>
                  <a:pt x="6695304" y="3830295"/>
                </a:cubicBezTo>
                <a:cubicBezTo>
                  <a:pt x="6695304" y="3823827"/>
                  <a:pt x="6694281" y="3816243"/>
                  <a:pt x="6692234" y="3807543"/>
                </a:cubicBezTo>
                <a:cubicBezTo>
                  <a:pt x="6682554" y="3761462"/>
                  <a:pt x="6665479" y="3711584"/>
                  <a:pt x="6641010" y="3657910"/>
                </a:cubicBezTo>
                <a:cubicBezTo>
                  <a:pt x="6616540" y="3604236"/>
                  <a:pt x="6584149" y="3554738"/>
                  <a:pt x="6543839" y="3509417"/>
                </a:cubicBezTo>
                <a:cubicBezTo>
                  <a:pt x="6513606" y="3475426"/>
                  <a:pt x="6481697" y="3450015"/>
                  <a:pt x="6448114" y="3433184"/>
                </a:cubicBezTo>
                <a:lnTo>
                  <a:pt x="6438075" y="3429076"/>
                </a:lnTo>
                <a:lnTo>
                  <a:pt x="6442320" y="3428248"/>
                </a:lnTo>
                <a:cubicBezTo>
                  <a:pt x="6506038" y="3412605"/>
                  <a:pt x="6552759" y="3377820"/>
                  <a:pt x="6582483" y="3323893"/>
                </a:cubicBezTo>
                <a:cubicBezTo>
                  <a:pt x="6616453" y="3262263"/>
                  <a:pt x="6633438" y="3191559"/>
                  <a:pt x="6633438" y="3111781"/>
                </a:cubicBezTo>
                <a:lnTo>
                  <a:pt x="6633438" y="3105939"/>
                </a:lnTo>
                <a:cubicBezTo>
                  <a:pt x="6633438" y="3098969"/>
                  <a:pt x="6633002" y="3093155"/>
                  <a:pt x="6632131" y="3088498"/>
                </a:cubicBezTo>
                <a:cubicBezTo>
                  <a:pt x="6631260" y="3083841"/>
                  <a:pt x="6628967" y="3078862"/>
                  <a:pt x="6625252" y="3073560"/>
                </a:cubicBezTo>
                <a:cubicBezTo>
                  <a:pt x="6606606" y="3046182"/>
                  <a:pt x="6582874" y="3019885"/>
                  <a:pt x="6554057" y="2994672"/>
                </a:cubicBezTo>
                <a:cubicBezTo>
                  <a:pt x="6543980" y="2985035"/>
                  <a:pt x="6534948" y="2980217"/>
                  <a:pt x="6526961" y="2980217"/>
                </a:cubicBezTo>
                <a:cubicBezTo>
                  <a:pt x="6522520" y="2980217"/>
                  <a:pt x="6518527" y="2981025"/>
                  <a:pt x="6514980" y="2982640"/>
                </a:cubicBezTo>
                <a:cubicBezTo>
                  <a:pt x="6511433" y="2984255"/>
                  <a:pt x="6507703" y="2986805"/>
                  <a:pt x="6503790" y="2990290"/>
                </a:cubicBezTo>
                <a:cubicBezTo>
                  <a:pt x="6471463" y="3019485"/>
                  <a:pt x="6445648" y="3048241"/>
                  <a:pt x="6426343" y="3076555"/>
                </a:cubicBezTo>
                <a:cubicBezTo>
                  <a:pt x="6424074" y="3080121"/>
                  <a:pt x="6422533" y="3083802"/>
                  <a:pt x="6421721" y="3087601"/>
                </a:cubicBezTo>
                <a:cubicBezTo>
                  <a:pt x="6420908" y="3091399"/>
                  <a:pt x="6420502" y="3097512"/>
                  <a:pt x="6420502" y="3105939"/>
                </a:cubicBezTo>
                <a:lnTo>
                  <a:pt x="6420502" y="3111781"/>
                </a:lnTo>
                <a:cubicBezTo>
                  <a:pt x="6420502" y="3179088"/>
                  <a:pt x="6405039" y="3233330"/>
                  <a:pt x="6374114" y="3274506"/>
                </a:cubicBezTo>
                <a:cubicBezTo>
                  <a:pt x="6343189" y="3315681"/>
                  <a:pt x="6285574" y="3336270"/>
                  <a:pt x="6201269" y="3336270"/>
                </a:cubicBezTo>
                <a:lnTo>
                  <a:pt x="6200339" y="3336270"/>
                </a:lnTo>
                <a:lnTo>
                  <a:pt x="6200339" y="3105939"/>
                </a:lnTo>
                <a:cubicBezTo>
                  <a:pt x="6200339" y="3098969"/>
                  <a:pt x="6199903" y="3093155"/>
                  <a:pt x="6199032" y="3088498"/>
                </a:cubicBezTo>
                <a:cubicBezTo>
                  <a:pt x="6198161" y="3083841"/>
                  <a:pt x="6195871" y="3078862"/>
                  <a:pt x="6192162" y="3073560"/>
                </a:cubicBezTo>
                <a:cubicBezTo>
                  <a:pt x="6173516" y="3046182"/>
                  <a:pt x="6149780" y="3019833"/>
                  <a:pt x="6120957" y="2994513"/>
                </a:cubicBezTo>
                <a:cubicBezTo>
                  <a:pt x="6110887" y="2984982"/>
                  <a:pt x="6101858" y="2980217"/>
                  <a:pt x="6093871" y="2980217"/>
                </a:cubicBezTo>
                <a:close/>
                <a:moveTo>
                  <a:pt x="5720573" y="2980217"/>
                </a:moveTo>
                <a:cubicBezTo>
                  <a:pt x="5716381" y="2980217"/>
                  <a:pt x="5712704" y="2981007"/>
                  <a:pt x="5709541" y="2982589"/>
                </a:cubicBezTo>
                <a:cubicBezTo>
                  <a:pt x="5706379" y="2984170"/>
                  <a:pt x="5702441" y="2986793"/>
                  <a:pt x="5697728" y="2990458"/>
                </a:cubicBezTo>
                <a:cubicBezTo>
                  <a:pt x="5667677" y="3019325"/>
                  <a:pt x="5643623" y="3047617"/>
                  <a:pt x="5625565" y="3075336"/>
                </a:cubicBezTo>
                <a:cubicBezTo>
                  <a:pt x="5622985" y="3080062"/>
                  <a:pt x="5621306" y="3084237"/>
                  <a:pt x="5620528" y="3087861"/>
                </a:cubicBezTo>
                <a:cubicBezTo>
                  <a:pt x="5619749" y="3091486"/>
                  <a:pt x="5619360" y="3097512"/>
                  <a:pt x="5619360" y="3105939"/>
                </a:cubicBezTo>
                <a:lnTo>
                  <a:pt x="5619360" y="3574164"/>
                </a:lnTo>
                <a:lnTo>
                  <a:pt x="5615693" y="3561359"/>
                </a:lnTo>
                <a:cubicBezTo>
                  <a:pt x="5611115" y="3549540"/>
                  <a:pt x="5603182" y="3534338"/>
                  <a:pt x="5591892" y="3515751"/>
                </a:cubicBezTo>
                <a:cubicBezTo>
                  <a:pt x="5569314" y="3478578"/>
                  <a:pt x="5525900" y="3403868"/>
                  <a:pt x="5461649" y="3291621"/>
                </a:cubicBezTo>
                <a:cubicBezTo>
                  <a:pt x="5412684" y="3205443"/>
                  <a:pt x="5372237" y="3141729"/>
                  <a:pt x="5340307" y="3100479"/>
                </a:cubicBezTo>
                <a:cubicBezTo>
                  <a:pt x="5308378" y="3059229"/>
                  <a:pt x="5280286" y="3032277"/>
                  <a:pt x="5256034" y="3019623"/>
                </a:cubicBezTo>
                <a:cubicBezTo>
                  <a:pt x="5231781" y="3006970"/>
                  <a:pt x="5203544" y="3000643"/>
                  <a:pt x="5171322" y="3000643"/>
                </a:cubicBezTo>
                <a:lnTo>
                  <a:pt x="5117037" y="3000643"/>
                </a:lnTo>
                <a:cubicBezTo>
                  <a:pt x="5091321" y="3000643"/>
                  <a:pt x="5072790" y="3007041"/>
                  <a:pt x="5061445" y="3019838"/>
                </a:cubicBezTo>
                <a:cubicBezTo>
                  <a:pt x="5050101" y="3032634"/>
                  <a:pt x="5044428" y="3052386"/>
                  <a:pt x="5044428" y="3079094"/>
                </a:cubicBezTo>
                <a:lnTo>
                  <a:pt x="5044428" y="3818621"/>
                </a:lnTo>
                <a:cubicBezTo>
                  <a:pt x="5044428" y="3833771"/>
                  <a:pt x="5047781" y="3844699"/>
                  <a:pt x="5054488" y="3851405"/>
                </a:cubicBezTo>
                <a:cubicBezTo>
                  <a:pt x="5061194" y="3858112"/>
                  <a:pt x="5071927" y="3861465"/>
                  <a:pt x="5086686" y="3861465"/>
                </a:cubicBezTo>
                <a:lnTo>
                  <a:pt x="5204009" y="3861465"/>
                </a:lnTo>
                <a:cubicBezTo>
                  <a:pt x="5218923" y="3861465"/>
                  <a:pt x="5229793" y="3858051"/>
                  <a:pt x="5236621" y="3851224"/>
                </a:cubicBezTo>
                <a:cubicBezTo>
                  <a:pt x="5243448" y="3844396"/>
                  <a:pt x="5246862" y="3833529"/>
                  <a:pt x="5246862" y="3818621"/>
                </a:cubicBezTo>
                <a:lnTo>
                  <a:pt x="5246862" y="3276870"/>
                </a:lnTo>
                <a:lnTo>
                  <a:pt x="5251648" y="3287593"/>
                </a:lnTo>
                <a:cubicBezTo>
                  <a:pt x="5254630" y="3293159"/>
                  <a:pt x="5258430" y="3299440"/>
                  <a:pt x="5263047" y="3306434"/>
                </a:cubicBezTo>
                <a:cubicBezTo>
                  <a:pt x="5281514" y="3334411"/>
                  <a:pt x="5332934" y="3414553"/>
                  <a:pt x="5417307" y="3546861"/>
                </a:cubicBezTo>
                <a:cubicBezTo>
                  <a:pt x="5458111" y="3636660"/>
                  <a:pt x="5496915" y="3704709"/>
                  <a:pt x="5533719" y="3751007"/>
                </a:cubicBezTo>
                <a:cubicBezTo>
                  <a:pt x="5570523" y="3797305"/>
                  <a:pt x="5601351" y="3827289"/>
                  <a:pt x="5626202" y="3840959"/>
                </a:cubicBezTo>
                <a:cubicBezTo>
                  <a:pt x="5651053" y="3854630"/>
                  <a:pt x="5678032" y="3861465"/>
                  <a:pt x="5707141" y="3861465"/>
                </a:cubicBezTo>
                <a:lnTo>
                  <a:pt x="5763175" y="3861465"/>
                </a:lnTo>
                <a:cubicBezTo>
                  <a:pt x="5783942" y="3861465"/>
                  <a:pt x="5798904" y="3856625"/>
                  <a:pt x="5808061" y="3846945"/>
                </a:cubicBezTo>
                <a:cubicBezTo>
                  <a:pt x="5817216" y="3837265"/>
                  <a:pt x="5821795" y="3821989"/>
                  <a:pt x="5821795" y="3801115"/>
                </a:cubicBezTo>
                <a:lnTo>
                  <a:pt x="5821795" y="3105939"/>
                </a:lnTo>
                <a:cubicBezTo>
                  <a:pt x="5821795" y="3098969"/>
                  <a:pt x="5821377" y="3093266"/>
                  <a:pt x="5820543" y="3088829"/>
                </a:cubicBezTo>
                <a:cubicBezTo>
                  <a:pt x="5819710" y="3084392"/>
                  <a:pt x="5817553" y="3079265"/>
                  <a:pt x="5814075" y="3073448"/>
                </a:cubicBezTo>
                <a:cubicBezTo>
                  <a:pt x="5796339" y="3046262"/>
                  <a:pt x="5769974" y="3017520"/>
                  <a:pt x="5734981" y="2987221"/>
                </a:cubicBezTo>
                <a:cubicBezTo>
                  <a:pt x="5732972" y="2982551"/>
                  <a:pt x="5728170" y="2980217"/>
                  <a:pt x="5720573" y="2980217"/>
                </a:cubicBezTo>
                <a:close/>
                <a:moveTo>
                  <a:pt x="3924004" y="2980217"/>
                </a:moveTo>
                <a:cubicBezTo>
                  <a:pt x="3919564" y="2980217"/>
                  <a:pt x="3915570" y="2981025"/>
                  <a:pt x="3912023" y="2982640"/>
                </a:cubicBezTo>
                <a:cubicBezTo>
                  <a:pt x="3908476" y="2984255"/>
                  <a:pt x="3904746" y="2986805"/>
                  <a:pt x="3900833" y="2990290"/>
                </a:cubicBezTo>
                <a:cubicBezTo>
                  <a:pt x="3868506" y="3019485"/>
                  <a:pt x="3842691" y="3048241"/>
                  <a:pt x="3823386" y="3076555"/>
                </a:cubicBezTo>
                <a:cubicBezTo>
                  <a:pt x="3821117" y="3080121"/>
                  <a:pt x="3819576" y="3083802"/>
                  <a:pt x="3818763" y="3087601"/>
                </a:cubicBezTo>
                <a:cubicBezTo>
                  <a:pt x="3817951" y="3091399"/>
                  <a:pt x="3817545" y="3097512"/>
                  <a:pt x="3817545" y="3105939"/>
                </a:cubicBezTo>
                <a:lnTo>
                  <a:pt x="3817545" y="3334511"/>
                </a:lnTo>
                <a:lnTo>
                  <a:pt x="3495239" y="3334511"/>
                </a:lnTo>
                <a:lnTo>
                  <a:pt x="3495239" y="3043487"/>
                </a:lnTo>
                <a:cubicBezTo>
                  <a:pt x="3495239" y="3028505"/>
                  <a:pt x="3491552" y="3017619"/>
                  <a:pt x="3484179" y="3010829"/>
                </a:cubicBezTo>
                <a:cubicBezTo>
                  <a:pt x="3476806" y="3004039"/>
                  <a:pt x="3465625" y="3000643"/>
                  <a:pt x="3450637" y="3000643"/>
                </a:cubicBezTo>
                <a:lnTo>
                  <a:pt x="3326310" y="3000643"/>
                </a:lnTo>
                <a:cubicBezTo>
                  <a:pt x="3311470" y="3000643"/>
                  <a:pt x="3300426" y="3003979"/>
                  <a:pt x="3293177" y="3010652"/>
                </a:cubicBezTo>
                <a:cubicBezTo>
                  <a:pt x="3285928" y="3017325"/>
                  <a:pt x="3282303" y="3028269"/>
                  <a:pt x="3282303" y="3043487"/>
                </a:cubicBezTo>
                <a:lnTo>
                  <a:pt x="3282303" y="3818621"/>
                </a:lnTo>
                <a:cubicBezTo>
                  <a:pt x="3282303" y="3833969"/>
                  <a:pt x="3285895" y="3844947"/>
                  <a:pt x="3293079" y="3851554"/>
                </a:cubicBezTo>
                <a:cubicBezTo>
                  <a:pt x="3300263" y="3858161"/>
                  <a:pt x="3311340" y="3861465"/>
                  <a:pt x="3326310" y="3861465"/>
                </a:cubicBezTo>
                <a:lnTo>
                  <a:pt x="3450637" y="3861465"/>
                </a:lnTo>
                <a:cubicBezTo>
                  <a:pt x="3465755" y="3861465"/>
                  <a:pt x="3476969" y="3858103"/>
                  <a:pt x="3484277" y="3851377"/>
                </a:cubicBezTo>
                <a:cubicBezTo>
                  <a:pt x="3491585" y="3844652"/>
                  <a:pt x="3495239" y="3833734"/>
                  <a:pt x="3495239" y="3818621"/>
                </a:cubicBezTo>
                <a:lnTo>
                  <a:pt x="3495239" y="3520593"/>
                </a:lnTo>
                <a:lnTo>
                  <a:pt x="3817545" y="3520593"/>
                </a:lnTo>
                <a:lnTo>
                  <a:pt x="3817545" y="3818621"/>
                </a:lnTo>
                <a:cubicBezTo>
                  <a:pt x="3817545" y="3833969"/>
                  <a:pt x="3821137" y="3844947"/>
                  <a:pt x="3828321" y="3851554"/>
                </a:cubicBezTo>
                <a:cubicBezTo>
                  <a:pt x="3835505" y="3858161"/>
                  <a:pt x="3846582" y="3861465"/>
                  <a:pt x="3861551" y="3861465"/>
                </a:cubicBezTo>
                <a:lnTo>
                  <a:pt x="3985879" y="3861465"/>
                </a:lnTo>
                <a:cubicBezTo>
                  <a:pt x="4000985" y="3861465"/>
                  <a:pt x="4012195" y="3858103"/>
                  <a:pt x="4019509" y="3851377"/>
                </a:cubicBezTo>
                <a:cubicBezTo>
                  <a:pt x="4026824" y="3844652"/>
                  <a:pt x="4030481" y="3833734"/>
                  <a:pt x="4030481" y="3818621"/>
                </a:cubicBezTo>
                <a:lnTo>
                  <a:pt x="4030481" y="3105939"/>
                </a:lnTo>
                <a:cubicBezTo>
                  <a:pt x="4030481" y="3098969"/>
                  <a:pt x="4030045" y="3093155"/>
                  <a:pt x="4029174" y="3088498"/>
                </a:cubicBezTo>
                <a:cubicBezTo>
                  <a:pt x="4028303" y="3083841"/>
                  <a:pt x="4026013" y="3078862"/>
                  <a:pt x="4022305" y="3073560"/>
                </a:cubicBezTo>
                <a:cubicBezTo>
                  <a:pt x="4003651" y="3046182"/>
                  <a:pt x="3979916" y="3019885"/>
                  <a:pt x="3951100" y="2994672"/>
                </a:cubicBezTo>
                <a:cubicBezTo>
                  <a:pt x="3941023" y="2985035"/>
                  <a:pt x="3931991" y="2980217"/>
                  <a:pt x="3924004" y="2980217"/>
                </a:cubicBezTo>
                <a:close/>
                <a:moveTo>
                  <a:pt x="0" y="0"/>
                </a:moveTo>
                <a:lnTo>
                  <a:pt x="12192000" y="0"/>
                </a:lnTo>
                <a:lnTo>
                  <a:pt x="12192000" y="6858000"/>
                </a:lnTo>
                <a:lnTo>
                  <a:pt x="0" y="6858000"/>
                </a:lnTo>
                <a:close/>
              </a:path>
            </a:pathLst>
          </a:custGeom>
          <a:solidFill>
            <a:schemeClr val="tx1"/>
          </a:solidFill>
        </p:spPr>
        <p:style>
          <a:lnRef idx="2">
            <a:schemeClr val="accent3">
              <a:shade val="15000"/>
            </a:schemeClr>
          </a:lnRef>
          <a:fillRef idx="1">
            <a:schemeClr val="accent3"/>
          </a:fillRef>
          <a:effectRef idx="0">
            <a:schemeClr val="accent3"/>
          </a:effectRef>
          <a:fontRef idx="minor">
            <a:schemeClr val="lt1"/>
          </a:fontRef>
        </p:style>
        <p:txBody>
          <a:bodyPr wrap="square" rtlCol="0" anchor="ctr">
            <a:noAutofit/>
          </a:bodyPr>
          <a:lstStyle/>
          <a:p>
            <a:pPr algn="ctr"/>
            <a:endParaRPr lang="en-IN" dirty="0"/>
          </a:p>
        </p:txBody>
      </p:sp>
      <p:cxnSp>
        <p:nvCxnSpPr>
          <p:cNvPr id="8" name="Straight Connector 7">
            <a:extLst>
              <a:ext uri="{FF2B5EF4-FFF2-40B4-BE49-F238E27FC236}">
                <a16:creationId xmlns:a16="http://schemas.microsoft.com/office/drawing/2014/main" id="{AB50C910-A8AC-A0D2-DDDE-8B207C37D9D3}"/>
              </a:ext>
            </a:extLst>
          </p:cNvPr>
          <p:cNvCxnSpPr/>
          <p:nvPr/>
        </p:nvCxnSpPr>
        <p:spPr>
          <a:xfrm>
            <a:off x="11237976" y="1874520"/>
            <a:ext cx="0" cy="3108960"/>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026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4.79167E-6 0 L -0.89622 0.01343 " pathEditMode="relative" rAng="0" ptsTypes="AA">
                                      <p:cBhvr>
                                        <p:cTn id="6" dur="3000" fill="hold"/>
                                        <p:tgtEl>
                                          <p:spTgt spid="8"/>
                                        </p:tgtEl>
                                        <p:attrNameLst>
                                          <p:attrName>ppt_x</p:attrName>
                                          <p:attrName>ppt_y</p:attrName>
                                        </p:attrNameLst>
                                      </p:cBhvr>
                                      <p:rCtr x="-44818" y="671"/>
                                    </p:animMotion>
                                  </p:childTnLst>
                                </p:cTn>
                              </p:par>
                              <p:par>
                                <p:cTn id="7" presetID="35" presetClass="path" presetSubtype="0" accel="50000" decel="50000" fill="hold" nodeType="withEffect">
                                  <p:stCondLst>
                                    <p:cond delay="0"/>
                                  </p:stCondLst>
                                  <p:childTnLst>
                                    <p:animMotion origin="layout" path="M -8.33333E-7 0 L -1.00638 0 " pathEditMode="relative" rAng="0" ptsTypes="AA">
                                      <p:cBhvr>
                                        <p:cTn id="8" dur="5000" fill="hold"/>
                                        <p:tgtEl>
                                          <p:spTgt spid="6"/>
                                        </p:tgtEl>
                                        <p:attrNameLst>
                                          <p:attrName>ppt_x</p:attrName>
                                          <p:attrName>ppt_y</p:attrName>
                                        </p:attrNameLst>
                                      </p:cBhvr>
                                      <p:rCtr x="-503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a:extLst>
            <a:ext uri="{FF2B5EF4-FFF2-40B4-BE49-F238E27FC236}">
              <a16:creationId xmlns:a16="http://schemas.microsoft.com/office/drawing/2014/main" id="{233DD211-2D11-ADFF-6C2E-C58918F68581}"/>
            </a:ext>
          </a:extLst>
        </p:cNvPr>
        <p:cNvGrpSpPr/>
        <p:nvPr/>
      </p:nvGrpSpPr>
      <p:grpSpPr>
        <a:xfrm>
          <a:off x="0" y="0"/>
          <a:ext cx="0" cy="0"/>
          <a:chOff x="0" y="0"/>
          <a:chExt cx="0" cy="0"/>
        </a:xfrm>
      </p:grpSpPr>
      <p:sp useBgFill="1">
        <p:nvSpPr>
          <p:cNvPr id="4" name="Oval 3">
            <a:extLst>
              <a:ext uri="{FF2B5EF4-FFF2-40B4-BE49-F238E27FC236}">
                <a16:creationId xmlns:a16="http://schemas.microsoft.com/office/drawing/2014/main" id="{262F4046-294F-B096-387E-85404D18F0D0}"/>
              </a:ext>
            </a:extLst>
          </p:cNvPr>
          <p:cNvSpPr/>
          <p:nvPr/>
        </p:nvSpPr>
        <p:spPr>
          <a:xfrm>
            <a:off x="1055770" y="2610344"/>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Oval 4">
            <a:extLst>
              <a:ext uri="{FF2B5EF4-FFF2-40B4-BE49-F238E27FC236}">
                <a16:creationId xmlns:a16="http://schemas.microsoft.com/office/drawing/2014/main" id="{10CBC360-8AA3-83FC-5055-3970445CA8ED}"/>
              </a:ext>
            </a:extLst>
          </p:cNvPr>
          <p:cNvSpPr/>
          <p:nvPr/>
        </p:nvSpPr>
        <p:spPr>
          <a:xfrm>
            <a:off x="1055769" y="2982241"/>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15E8B87-BF21-1920-112C-D02F5425AEFA}"/>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useBgFill="1">
        <p:nvSpPr>
          <p:cNvPr id="17" name="Oval 16">
            <a:extLst>
              <a:ext uri="{FF2B5EF4-FFF2-40B4-BE49-F238E27FC236}">
                <a16:creationId xmlns:a16="http://schemas.microsoft.com/office/drawing/2014/main" id="{042831FC-7BB4-9DBC-865A-CF5E86D172AC}"/>
              </a:ext>
            </a:extLst>
          </p:cNvPr>
          <p:cNvSpPr/>
          <p:nvPr/>
        </p:nvSpPr>
        <p:spPr>
          <a:xfrm>
            <a:off x="-1017887" y="1748842"/>
            <a:ext cx="3944310" cy="3383280"/>
          </a:xfrm>
          <a:prstGeom prst="ellipse">
            <a:avLst/>
          </a:prstGeom>
          <a:ln>
            <a:no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E6D4125-4D6F-FE8F-AB39-6E580280220C}"/>
              </a:ext>
            </a:extLst>
          </p:cNvPr>
          <p:cNvSpPr txBox="1"/>
          <p:nvPr/>
        </p:nvSpPr>
        <p:spPr>
          <a:xfrm>
            <a:off x="6749067" y="-6400675"/>
            <a:ext cx="4503652" cy="15604272"/>
          </a:xfrm>
          <a:prstGeom prst="rect">
            <a:avLst/>
          </a:prstGeom>
          <a:noFill/>
        </p:spPr>
        <p:txBody>
          <a:bodyPr wrap="square" rtlCol="0">
            <a:spAutoFit/>
          </a:bodyPr>
          <a:lstStyle/>
          <a:p>
            <a:pPr algn="just"/>
            <a:r>
              <a:rPr lang="en-US" sz="2400" b="1" dirty="0">
                <a:solidFill>
                  <a:schemeClr val="bg1">
                    <a:lumMod val="95000"/>
                  </a:schemeClr>
                </a:solidFill>
                <a:latin typeface="Times New Roman" panose="02020603050405020304" pitchFamily="18" charset="0"/>
                <a:cs typeface="Times New Roman" panose="02020603050405020304" pitchFamily="18" charset="0"/>
              </a:rPr>
              <a:t>Understanding and Analyzing how the government allocates resources across various sectors over time, and how these allocations reflect national priorities, economic goals, and fiscal management.</a:t>
            </a: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SQL</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PYTHON</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POWER BI</a:t>
            </a: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Sectoral Prioritization</a:t>
            </a: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Sector Analysis</a:t>
            </a: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Sector Trend Analysis</a:t>
            </a: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Fiscal Deficit Trend</a:t>
            </a: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r>
              <a:rPr lang="en-US" sz="2400" b="1" dirty="0">
                <a:solidFill>
                  <a:schemeClr val="bg1">
                    <a:lumMod val="95000"/>
                  </a:schemeClr>
                </a:solidFill>
                <a:latin typeface="Times New Roman" panose="02020603050405020304" pitchFamily="18" charset="0"/>
                <a:cs typeface="Times New Roman" panose="02020603050405020304" pitchFamily="18" charset="0"/>
              </a:rPr>
              <a:t>The Indian government spends the largest portion of its budget on sectors related to ____________________________</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16A31129-A467-9F08-2BD5-6111524F9A35}"/>
              </a:ext>
            </a:extLst>
          </p:cNvPr>
          <p:cNvGrpSpPr/>
          <p:nvPr/>
        </p:nvGrpSpPr>
        <p:grpSpPr>
          <a:xfrm rot="10800000">
            <a:off x="-2497951" y="-279409"/>
            <a:ext cx="6879566" cy="7421267"/>
            <a:chOff x="-2497951" y="-279409"/>
            <a:chExt cx="6879566" cy="7421267"/>
          </a:xfrm>
        </p:grpSpPr>
        <p:sp>
          <p:nvSpPr>
            <p:cNvPr id="9" name="Flowchart: Summing Junction 8">
              <a:extLst>
                <a:ext uri="{FF2B5EF4-FFF2-40B4-BE49-F238E27FC236}">
                  <a16:creationId xmlns:a16="http://schemas.microsoft.com/office/drawing/2014/main" id="{CD67778F-9D72-E41F-CD78-4B374C7D8231}"/>
                </a:ext>
              </a:extLst>
            </p:cNvPr>
            <p:cNvSpPr/>
            <p:nvPr/>
          </p:nvSpPr>
          <p:spPr>
            <a:xfrm>
              <a:off x="-2497951" y="115898"/>
              <a:ext cx="6879566" cy="6594121"/>
            </a:xfrm>
            <a:prstGeom prst="flowChartSummingJunction">
              <a:avLst/>
            </a:prstGeom>
            <a:noFill/>
            <a:ln>
              <a:solidFill>
                <a:srgbClr val="15E5EF"/>
              </a:solid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C1B21802-A019-31DC-EED6-71B409C3A1C2}"/>
                </a:ext>
              </a:extLst>
            </p:cNvPr>
            <p:cNvSpPr txBox="1"/>
            <p:nvPr/>
          </p:nvSpPr>
          <p:spPr>
            <a:xfrm rot="5400000">
              <a:off x="2450575" y="2913308"/>
              <a:ext cx="2098651" cy="584775"/>
            </a:xfrm>
            <a:prstGeom prst="rect">
              <a:avLst/>
            </a:prstGeom>
            <a:noFill/>
          </p:spPr>
          <p:txBody>
            <a:bodyPr wrap="none" rtlCol="0">
              <a:spAutoFit/>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PURPOSE</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541508F-EF69-2FB7-F3E6-2169D0A1D3A1}"/>
                </a:ext>
              </a:extLst>
            </p:cNvPr>
            <p:cNvSpPr txBox="1"/>
            <p:nvPr/>
          </p:nvSpPr>
          <p:spPr>
            <a:xfrm rot="5400000">
              <a:off x="-350926" y="822463"/>
              <a:ext cx="2788520" cy="584775"/>
            </a:xfrm>
            <a:prstGeom prst="rect">
              <a:avLst/>
            </a:prstGeom>
            <a:noFill/>
          </p:spPr>
          <p:txBody>
            <a:bodyPr wrap="none" rtlCol="0">
              <a:spAutoFit/>
              <a:scene3d>
                <a:camera prst="orthographicFront">
                  <a:rot lat="0" lon="0" rev="540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TOOLS USED</a:t>
              </a:r>
            </a:p>
          </p:txBody>
        </p:sp>
        <p:sp>
          <p:nvSpPr>
            <p:cNvPr id="12" name="TextBox 11">
              <a:extLst>
                <a:ext uri="{FF2B5EF4-FFF2-40B4-BE49-F238E27FC236}">
                  <a16:creationId xmlns:a16="http://schemas.microsoft.com/office/drawing/2014/main" id="{1AB1D0F7-6AD5-F8EC-98E5-30FE501173E7}"/>
                </a:ext>
              </a:extLst>
            </p:cNvPr>
            <p:cNvSpPr txBox="1"/>
            <p:nvPr/>
          </p:nvSpPr>
          <p:spPr>
            <a:xfrm rot="5400000">
              <a:off x="-382697" y="5423439"/>
              <a:ext cx="2852063" cy="584775"/>
            </a:xfrm>
            <a:prstGeom prst="rect">
              <a:avLst/>
            </a:prstGeom>
            <a:noFill/>
          </p:spPr>
          <p:txBody>
            <a:bodyPr wrap="none" rtlCol="0">
              <a:spAutoFit/>
              <a:scene3d>
                <a:camera prst="orthographicFront">
                  <a:rot lat="0" lon="0" rev="1638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HYPOTHESIS</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E165B95-52A5-4512-2816-627253D5659B}"/>
                </a:ext>
              </a:extLst>
            </p:cNvPr>
            <p:cNvSpPr txBox="1"/>
            <p:nvPr/>
          </p:nvSpPr>
          <p:spPr>
            <a:xfrm rot="5400000">
              <a:off x="-2994291" y="3120570"/>
              <a:ext cx="2807179" cy="584775"/>
            </a:xfrm>
            <a:prstGeom prst="rect">
              <a:avLst/>
            </a:prstGeom>
            <a:noFill/>
          </p:spPr>
          <p:txBody>
            <a:bodyPr wrap="none" rtlCol="0">
              <a:spAutoFit/>
              <a:scene3d>
                <a:camera prst="orthographicFront">
                  <a:rot lat="0" lon="0" rev="10799999"/>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DASHBOARD</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65653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a:extLst>
            <a:ext uri="{FF2B5EF4-FFF2-40B4-BE49-F238E27FC236}">
              <a16:creationId xmlns:a16="http://schemas.microsoft.com/office/drawing/2014/main" id="{A1EC7EB0-09F7-FD25-B323-13E6CC4A7E21}"/>
            </a:ext>
          </a:extLst>
        </p:cNvPr>
        <p:cNvGrpSpPr/>
        <p:nvPr/>
      </p:nvGrpSpPr>
      <p:grpSpPr>
        <a:xfrm>
          <a:off x="0" y="0"/>
          <a:ext cx="0" cy="0"/>
          <a:chOff x="0" y="0"/>
          <a:chExt cx="0" cy="0"/>
        </a:xfrm>
      </p:grpSpPr>
      <p:sp useBgFill="1">
        <p:nvSpPr>
          <p:cNvPr id="4" name="Oval 3">
            <a:extLst>
              <a:ext uri="{FF2B5EF4-FFF2-40B4-BE49-F238E27FC236}">
                <a16:creationId xmlns:a16="http://schemas.microsoft.com/office/drawing/2014/main" id="{25DD04D5-484A-2740-0CBD-0DA96A043BFA}"/>
              </a:ext>
            </a:extLst>
          </p:cNvPr>
          <p:cNvSpPr/>
          <p:nvPr/>
        </p:nvSpPr>
        <p:spPr>
          <a:xfrm>
            <a:off x="1055770" y="2638277"/>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Oval 4">
            <a:extLst>
              <a:ext uri="{FF2B5EF4-FFF2-40B4-BE49-F238E27FC236}">
                <a16:creationId xmlns:a16="http://schemas.microsoft.com/office/drawing/2014/main" id="{6474251A-E411-FF4F-D292-61D1ED8BE234}"/>
              </a:ext>
            </a:extLst>
          </p:cNvPr>
          <p:cNvSpPr/>
          <p:nvPr/>
        </p:nvSpPr>
        <p:spPr>
          <a:xfrm>
            <a:off x="1055769" y="3010174"/>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6B9CEB33-E71C-65CE-6E2D-6C94578ADD70}"/>
              </a:ext>
            </a:extLst>
          </p:cNvPr>
          <p:cNvSpPr/>
          <p:nvPr/>
        </p:nvSpPr>
        <p:spPr>
          <a:xfrm>
            <a:off x="0" y="27933"/>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useBgFill="1">
        <p:nvSpPr>
          <p:cNvPr id="17" name="Oval 16">
            <a:extLst>
              <a:ext uri="{FF2B5EF4-FFF2-40B4-BE49-F238E27FC236}">
                <a16:creationId xmlns:a16="http://schemas.microsoft.com/office/drawing/2014/main" id="{F5FECF8E-EB77-89D2-B4E3-632FA3DD6BE9}"/>
              </a:ext>
            </a:extLst>
          </p:cNvPr>
          <p:cNvSpPr/>
          <p:nvPr/>
        </p:nvSpPr>
        <p:spPr>
          <a:xfrm>
            <a:off x="-1017887" y="1776775"/>
            <a:ext cx="3944310" cy="3383280"/>
          </a:xfrm>
          <a:prstGeom prst="ellipse">
            <a:avLst/>
          </a:prstGeom>
          <a:ln>
            <a:no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7B36F00-1CB2-29F7-838C-7EEEF08673E4}"/>
              </a:ext>
            </a:extLst>
          </p:cNvPr>
          <p:cNvSpPr txBox="1"/>
          <p:nvPr/>
        </p:nvSpPr>
        <p:spPr>
          <a:xfrm>
            <a:off x="6749067" y="-9983634"/>
            <a:ext cx="4503652" cy="13757612"/>
          </a:xfrm>
          <a:prstGeom prst="rect">
            <a:avLst/>
          </a:prstGeom>
          <a:noFill/>
        </p:spPr>
        <p:txBody>
          <a:bodyPr wrap="square" rtlCol="0">
            <a:spAutoFit/>
          </a:bodyPr>
          <a:lstStyle/>
          <a:p>
            <a:pPr algn="just"/>
            <a:r>
              <a:rPr lang="en-US" sz="2400" b="1" dirty="0">
                <a:solidFill>
                  <a:schemeClr val="bg1">
                    <a:lumMod val="95000"/>
                  </a:schemeClr>
                </a:solidFill>
                <a:latin typeface="Times New Roman" panose="02020603050405020304" pitchFamily="18" charset="0"/>
                <a:cs typeface="Times New Roman" panose="02020603050405020304" pitchFamily="18" charset="0"/>
              </a:rPr>
              <a:t>Understanding and Analyzing how the government allocates resources across various sectors over time, and how these allocations reflect national priorities, economic goals, and fiscal management.</a:t>
            </a: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algn="just"/>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SQL</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PYTHON</a:t>
            </a: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POWER BI</a:t>
            </a: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US" sz="2400" b="1" dirty="0">
                <a:solidFill>
                  <a:schemeClr val="bg1">
                    <a:lumMod val="95000"/>
                  </a:schemeClr>
                </a:solidFill>
                <a:latin typeface="Times New Roman" panose="02020603050405020304" pitchFamily="18" charset="0"/>
                <a:cs typeface="Times New Roman" panose="02020603050405020304" pitchFamily="18" charset="0"/>
              </a:rPr>
              <a:t>Sectoral Prioritization</a:t>
            </a: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Budget Trend Analysis</a:t>
            </a:r>
            <a:endParaRPr lang="en-US"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Sector Trend Analysis</a:t>
            </a:r>
          </a:p>
          <a:p>
            <a:pPr marL="342900" indent="-342900" algn="just">
              <a:buFontTx/>
              <a:buChar char="-"/>
            </a:pPr>
            <a:r>
              <a:rPr lang="en-IN" sz="2400" b="1" dirty="0">
                <a:solidFill>
                  <a:schemeClr val="bg1">
                    <a:lumMod val="95000"/>
                  </a:schemeClr>
                </a:solidFill>
                <a:latin typeface="Times New Roman" panose="02020603050405020304" pitchFamily="18" charset="0"/>
                <a:cs typeface="Times New Roman" panose="02020603050405020304" pitchFamily="18" charset="0"/>
              </a:rPr>
              <a:t>Fiscal deficit Trend</a:t>
            </a: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marL="342900" indent="-342900" algn="just">
              <a:buFontTx/>
              <a:buChar char="-"/>
            </a:pP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a:p>
            <a:pPr algn="just"/>
            <a:r>
              <a:rPr lang="en-US" sz="2400" b="1" dirty="0">
                <a:solidFill>
                  <a:schemeClr val="bg1">
                    <a:lumMod val="95000"/>
                  </a:schemeClr>
                </a:solidFill>
                <a:latin typeface="Times New Roman" panose="02020603050405020304" pitchFamily="18" charset="0"/>
                <a:cs typeface="Times New Roman" panose="02020603050405020304" pitchFamily="18" charset="0"/>
              </a:rPr>
              <a:t>The Indian government spends the largest portion of its budget on sectors related to ____________________________</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2D03324E-721C-FA31-59FC-7C1FB9A3294F}"/>
              </a:ext>
            </a:extLst>
          </p:cNvPr>
          <p:cNvGrpSpPr/>
          <p:nvPr/>
        </p:nvGrpSpPr>
        <p:grpSpPr>
          <a:xfrm rot="16352363">
            <a:off x="-2497951" y="-279409"/>
            <a:ext cx="6879566" cy="7421267"/>
            <a:chOff x="-2497951" y="-279409"/>
            <a:chExt cx="6879566" cy="7421267"/>
          </a:xfrm>
        </p:grpSpPr>
        <p:sp>
          <p:nvSpPr>
            <p:cNvPr id="9" name="Flowchart: Summing Junction 8">
              <a:extLst>
                <a:ext uri="{FF2B5EF4-FFF2-40B4-BE49-F238E27FC236}">
                  <a16:creationId xmlns:a16="http://schemas.microsoft.com/office/drawing/2014/main" id="{1999E1A6-B9FE-53BD-71F9-9C70FC0F868B}"/>
                </a:ext>
              </a:extLst>
            </p:cNvPr>
            <p:cNvSpPr/>
            <p:nvPr/>
          </p:nvSpPr>
          <p:spPr>
            <a:xfrm>
              <a:off x="-2497951" y="115898"/>
              <a:ext cx="6879566" cy="6594121"/>
            </a:xfrm>
            <a:prstGeom prst="flowChartSummingJunction">
              <a:avLst/>
            </a:prstGeom>
            <a:noFill/>
            <a:ln>
              <a:solidFill>
                <a:srgbClr val="15E5EF"/>
              </a:solidFill>
            </a:ln>
            <a:effectLst>
              <a:outerShdw blurRad="152400" dist="38100" dir="2700000" sx="103000" sy="103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F9365BD3-B52F-3F22-4260-0A4D17DC9864}"/>
                </a:ext>
              </a:extLst>
            </p:cNvPr>
            <p:cNvSpPr txBox="1"/>
            <p:nvPr/>
          </p:nvSpPr>
          <p:spPr>
            <a:xfrm rot="5400000">
              <a:off x="2450575" y="2913308"/>
              <a:ext cx="2098651" cy="584775"/>
            </a:xfrm>
            <a:prstGeom prst="rect">
              <a:avLst/>
            </a:prstGeom>
            <a:noFill/>
          </p:spPr>
          <p:txBody>
            <a:bodyPr wrap="none" rtlCol="0">
              <a:spAutoFit/>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PURPOSE</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093677C-DB0E-1A63-4F25-E526BD777B5C}"/>
                </a:ext>
              </a:extLst>
            </p:cNvPr>
            <p:cNvSpPr txBox="1"/>
            <p:nvPr/>
          </p:nvSpPr>
          <p:spPr>
            <a:xfrm rot="5400000">
              <a:off x="-350926" y="822463"/>
              <a:ext cx="2788520" cy="584775"/>
            </a:xfrm>
            <a:prstGeom prst="rect">
              <a:avLst/>
            </a:prstGeom>
            <a:noFill/>
          </p:spPr>
          <p:txBody>
            <a:bodyPr wrap="none" rtlCol="0">
              <a:spAutoFit/>
              <a:scene3d>
                <a:camera prst="orthographicFront">
                  <a:rot lat="0" lon="0" rev="540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TOOLS USED</a:t>
              </a:r>
            </a:p>
          </p:txBody>
        </p:sp>
        <p:sp>
          <p:nvSpPr>
            <p:cNvPr id="12" name="TextBox 11">
              <a:extLst>
                <a:ext uri="{FF2B5EF4-FFF2-40B4-BE49-F238E27FC236}">
                  <a16:creationId xmlns:a16="http://schemas.microsoft.com/office/drawing/2014/main" id="{6CB7FEDE-3F0B-8F1D-8957-32ACBB135DCE}"/>
                </a:ext>
              </a:extLst>
            </p:cNvPr>
            <p:cNvSpPr txBox="1"/>
            <p:nvPr/>
          </p:nvSpPr>
          <p:spPr>
            <a:xfrm rot="5400000">
              <a:off x="-382697" y="5423439"/>
              <a:ext cx="2852063" cy="584775"/>
            </a:xfrm>
            <a:prstGeom prst="rect">
              <a:avLst/>
            </a:prstGeom>
            <a:noFill/>
          </p:spPr>
          <p:txBody>
            <a:bodyPr wrap="none" rtlCol="0">
              <a:spAutoFit/>
              <a:scene3d>
                <a:camera prst="orthographicFront">
                  <a:rot lat="0" lon="0" rev="16380000"/>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HYPOTHESIS</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0438630-11C7-FA9A-FBA8-C0C355EA8B92}"/>
                </a:ext>
              </a:extLst>
            </p:cNvPr>
            <p:cNvSpPr txBox="1"/>
            <p:nvPr/>
          </p:nvSpPr>
          <p:spPr>
            <a:xfrm rot="5400000">
              <a:off x="-2994291" y="3120570"/>
              <a:ext cx="2807179" cy="584775"/>
            </a:xfrm>
            <a:prstGeom prst="rect">
              <a:avLst/>
            </a:prstGeom>
            <a:noFill/>
          </p:spPr>
          <p:txBody>
            <a:bodyPr wrap="none" rtlCol="0">
              <a:spAutoFit/>
              <a:scene3d>
                <a:camera prst="orthographicFront">
                  <a:rot lat="0" lon="0" rev="10799999"/>
                </a:camera>
                <a:lightRig rig="threePt" dir="t"/>
              </a:scene3d>
            </a:bodyPr>
            <a:lstStyle/>
            <a:p>
              <a:r>
                <a:rPr lang="en-IN" sz="3200" b="1" dirty="0">
                  <a:solidFill>
                    <a:schemeClr val="bg1">
                      <a:lumMod val="95000"/>
                    </a:schemeClr>
                  </a:solidFill>
                  <a:latin typeface="Times New Roman" panose="02020603050405020304" pitchFamily="18" charset="0"/>
                  <a:cs typeface="Times New Roman" panose="02020603050405020304" pitchFamily="18" charset="0"/>
                </a:rPr>
                <a:t>DASHBOARD</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grpSp>
      <p:sp>
        <p:nvSpPr>
          <p:cNvPr id="2" name="TextBox 1">
            <a:extLst>
              <a:ext uri="{FF2B5EF4-FFF2-40B4-BE49-F238E27FC236}">
                <a16:creationId xmlns:a16="http://schemas.microsoft.com/office/drawing/2014/main" id="{F17A981E-E536-12EB-8978-D351D344B548}"/>
              </a:ext>
            </a:extLst>
          </p:cNvPr>
          <p:cNvSpPr txBox="1"/>
          <p:nvPr/>
        </p:nvSpPr>
        <p:spPr>
          <a:xfrm>
            <a:off x="6892454" y="3786326"/>
            <a:ext cx="1463862" cy="707886"/>
          </a:xfrm>
          <a:prstGeom prst="rect">
            <a:avLst/>
          </a:prstGeom>
          <a:noFill/>
        </p:spPr>
        <p:txBody>
          <a:bodyPr wrap="none" rtlCol="0">
            <a:spAutoFit/>
          </a:bodyPr>
          <a:lstStyle/>
          <a:p>
            <a:pPr marL="342900" indent="-342900">
              <a:buFont typeface="Arial" panose="020B0604020202020204" pitchFamily="34" charset="0"/>
              <a:buChar char="•"/>
            </a:pPr>
            <a:r>
              <a:rPr lang="en-IN" sz="2000" b="1" dirty="0">
                <a:solidFill>
                  <a:schemeClr val="bg1">
                    <a:lumMod val="95000"/>
                  </a:schemeClr>
                </a:solidFill>
                <a:latin typeface="Times New Roman" panose="02020603050405020304" pitchFamily="18" charset="0"/>
                <a:cs typeface="Times New Roman" panose="02020603050405020304" pitchFamily="18" charset="0"/>
              </a:rPr>
              <a:t>Subsidy </a:t>
            </a:r>
          </a:p>
          <a:p>
            <a:pPr marL="342900" indent="-342900">
              <a:buFont typeface="Arial" panose="020B0604020202020204" pitchFamily="34" charset="0"/>
              <a:buChar char="•"/>
            </a:pPr>
            <a:r>
              <a:rPr lang="en-IN" sz="2000" b="1" dirty="0">
                <a:solidFill>
                  <a:schemeClr val="bg1">
                    <a:lumMod val="95000"/>
                  </a:schemeClr>
                </a:solidFill>
                <a:latin typeface="Times New Roman" panose="02020603050405020304" pitchFamily="18" charset="0"/>
                <a:cs typeface="Times New Roman" panose="02020603050405020304" pitchFamily="18" charset="0"/>
              </a:rPr>
              <a:t>Interest</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2431B3E-0548-7D96-9ABF-41B5E829CC18}"/>
              </a:ext>
            </a:extLst>
          </p:cNvPr>
          <p:cNvSpPr txBox="1"/>
          <p:nvPr/>
        </p:nvSpPr>
        <p:spPr>
          <a:xfrm>
            <a:off x="9542227" y="3773978"/>
            <a:ext cx="2235805" cy="707886"/>
          </a:xfrm>
          <a:prstGeom prst="rect">
            <a:avLst/>
          </a:prstGeom>
          <a:noFill/>
        </p:spPr>
        <p:txBody>
          <a:bodyPr wrap="none" rtlCol="0">
            <a:spAutoFit/>
          </a:bodyPr>
          <a:lstStyle/>
          <a:p>
            <a:pPr marL="342900" indent="-342900">
              <a:buFont typeface="Arial" panose="020B0604020202020204" pitchFamily="34" charset="0"/>
              <a:buChar char="•"/>
            </a:pPr>
            <a:r>
              <a:rPr lang="en-IN" sz="2000" b="1" dirty="0">
                <a:solidFill>
                  <a:schemeClr val="bg1">
                    <a:lumMod val="95000"/>
                  </a:schemeClr>
                </a:solidFill>
                <a:latin typeface="Times New Roman" panose="02020603050405020304" pitchFamily="18" charset="0"/>
                <a:cs typeface="Times New Roman" panose="02020603050405020304" pitchFamily="18" charset="0"/>
              </a:rPr>
              <a:t>Defence </a:t>
            </a:r>
          </a:p>
          <a:p>
            <a:pPr marL="342900" indent="-342900">
              <a:buFont typeface="Arial" panose="020B0604020202020204" pitchFamily="34" charset="0"/>
              <a:buChar char="•"/>
            </a:pPr>
            <a:r>
              <a:rPr lang="en-IN" sz="2000" b="1" dirty="0">
                <a:solidFill>
                  <a:schemeClr val="bg1">
                    <a:lumMod val="95000"/>
                  </a:schemeClr>
                </a:solidFill>
                <a:latin typeface="Times New Roman" panose="02020603050405020304" pitchFamily="18" charset="0"/>
                <a:cs typeface="Times New Roman" panose="02020603050405020304" pitchFamily="18" charset="0"/>
              </a:rPr>
              <a:t>IT and Telecom</a:t>
            </a:r>
            <a:endParaRPr lang="en-IN" sz="2400" b="1" dirty="0">
              <a:solidFill>
                <a:schemeClr val="bg1">
                  <a:lumMod val="9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5486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CD6BEB9-E0D3-1B64-489E-E9687591A306}"/>
            </a:ext>
          </a:extLst>
        </p:cNvPr>
        <p:cNvGrpSpPr/>
        <p:nvPr/>
      </p:nvGrpSpPr>
      <p:grpSpPr>
        <a:xfrm>
          <a:off x="0" y="0"/>
          <a:ext cx="0" cy="0"/>
          <a:chOff x="0" y="0"/>
          <a:chExt cx="0" cy="0"/>
        </a:xfrm>
      </p:grpSpPr>
      <p:sp useBgFill="1">
        <p:nvSpPr>
          <p:cNvPr id="4" name="Oval 3">
            <a:extLst>
              <a:ext uri="{FF2B5EF4-FFF2-40B4-BE49-F238E27FC236}">
                <a16:creationId xmlns:a16="http://schemas.microsoft.com/office/drawing/2014/main" id="{4341352D-B1D6-F47E-37ED-EB87A6CBF526}"/>
              </a:ext>
            </a:extLst>
          </p:cNvPr>
          <p:cNvSpPr/>
          <p:nvPr/>
        </p:nvSpPr>
        <p:spPr>
          <a:xfrm>
            <a:off x="533254" y="2610344"/>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useBgFill="1">
        <p:nvSpPr>
          <p:cNvPr id="5" name="Oval 4">
            <a:extLst>
              <a:ext uri="{FF2B5EF4-FFF2-40B4-BE49-F238E27FC236}">
                <a16:creationId xmlns:a16="http://schemas.microsoft.com/office/drawing/2014/main" id="{283BD9CA-CAF7-5EAB-6639-30F624422436}"/>
              </a:ext>
            </a:extLst>
          </p:cNvPr>
          <p:cNvSpPr/>
          <p:nvPr/>
        </p:nvSpPr>
        <p:spPr>
          <a:xfrm>
            <a:off x="533253" y="2982241"/>
            <a:ext cx="105403" cy="116813"/>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D4FFF364-3954-AA20-1318-43B3A241F8F9}"/>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FC12B2D5-D1EF-FFD9-67C2-135C57CE6072}"/>
              </a:ext>
            </a:extLst>
          </p:cNvPr>
          <p:cNvSpPr txBox="1"/>
          <p:nvPr/>
        </p:nvSpPr>
        <p:spPr>
          <a:xfrm>
            <a:off x="4152119" y="2472613"/>
            <a:ext cx="4091313" cy="830997"/>
          </a:xfrm>
          <a:prstGeom prst="rect">
            <a:avLst/>
          </a:prstGeom>
          <a:noFill/>
        </p:spPr>
        <p:txBody>
          <a:bodyPr wrap="none" rtlCol="0">
            <a:spAutoFit/>
          </a:bodyPr>
          <a:lstStyle/>
          <a:p>
            <a:r>
              <a:rPr lang="en-IN" sz="4800" b="1" dirty="0">
                <a:solidFill>
                  <a:schemeClr val="bg1">
                    <a:lumMod val="95000"/>
                  </a:schemeClr>
                </a:solidFill>
                <a:latin typeface="Times New Roman" panose="02020603050405020304" pitchFamily="18" charset="0"/>
                <a:cs typeface="Times New Roman" panose="02020603050405020304" pitchFamily="18" charset="0"/>
              </a:rPr>
              <a:t>TOOLS USED</a:t>
            </a:r>
          </a:p>
        </p:txBody>
      </p:sp>
      <p:cxnSp>
        <p:nvCxnSpPr>
          <p:cNvPr id="13" name="Connector: Elbow 12">
            <a:extLst>
              <a:ext uri="{FF2B5EF4-FFF2-40B4-BE49-F238E27FC236}">
                <a16:creationId xmlns:a16="http://schemas.microsoft.com/office/drawing/2014/main" id="{1079CFE3-0392-1ECE-678B-0DD5099465D9}"/>
              </a:ext>
            </a:extLst>
          </p:cNvPr>
          <p:cNvCxnSpPr>
            <a:cxnSpLocks/>
          </p:cNvCxnSpPr>
          <p:nvPr/>
        </p:nvCxnSpPr>
        <p:spPr>
          <a:xfrm rot="16200000" flipV="1">
            <a:off x="4750690" y="1187953"/>
            <a:ext cx="1348561" cy="1220756"/>
          </a:xfrm>
          <a:prstGeom prst="bentConnector3">
            <a:avLst>
              <a:gd name="adj1" fmla="val 34086"/>
            </a:avLst>
          </a:prstGeom>
          <a:ln w="19050">
            <a:solidFill>
              <a:srgbClr val="15E5E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F5C606B-353F-BBC1-6DA0-C3FD905F0F5D}"/>
              </a:ext>
            </a:extLst>
          </p:cNvPr>
          <p:cNvSpPr/>
          <p:nvPr/>
        </p:nvSpPr>
        <p:spPr>
          <a:xfrm>
            <a:off x="5959927" y="2379306"/>
            <a:ext cx="151620" cy="125964"/>
          </a:xfrm>
          <a:prstGeom prst="ellipse">
            <a:avLst/>
          </a:prstGeom>
          <a:solidFill>
            <a:srgbClr val="15E5EF"/>
          </a:solidFill>
          <a:ln>
            <a:solidFill>
              <a:srgbClr val="15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5E5EF"/>
              </a:solidFill>
            </a:endParaRPr>
          </a:p>
        </p:txBody>
      </p:sp>
      <p:cxnSp>
        <p:nvCxnSpPr>
          <p:cNvPr id="27" name="Straight Connector 26">
            <a:extLst>
              <a:ext uri="{FF2B5EF4-FFF2-40B4-BE49-F238E27FC236}">
                <a16:creationId xmlns:a16="http://schemas.microsoft.com/office/drawing/2014/main" id="{26724D0F-F529-D4C0-F2C0-965721780869}"/>
              </a:ext>
            </a:extLst>
          </p:cNvPr>
          <p:cNvCxnSpPr/>
          <p:nvPr/>
        </p:nvCxnSpPr>
        <p:spPr>
          <a:xfrm flipH="1">
            <a:off x="2360641" y="2907596"/>
            <a:ext cx="1716833" cy="0"/>
          </a:xfrm>
          <a:prstGeom prst="line">
            <a:avLst/>
          </a:prstGeom>
          <a:ln w="19050">
            <a:solidFill>
              <a:srgbClr val="15E5EF"/>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B6FBACF-D1CA-97E9-F8A8-7EF1A094323D}"/>
              </a:ext>
            </a:extLst>
          </p:cNvPr>
          <p:cNvSpPr/>
          <p:nvPr/>
        </p:nvSpPr>
        <p:spPr>
          <a:xfrm>
            <a:off x="4001664" y="2837903"/>
            <a:ext cx="151620" cy="125964"/>
          </a:xfrm>
          <a:prstGeom prst="ellipse">
            <a:avLst/>
          </a:prstGeom>
          <a:solidFill>
            <a:srgbClr val="15E5EF"/>
          </a:solidFill>
          <a:ln>
            <a:solidFill>
              <a:srgbClr val="15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5E5EF"/>
              </a:solidFill>
            </a:endParaRPr>
          </a:p>
        </p:txBody>
      </p:sp>
      <p:cxnSp>
        <p:nvCxnSpPr>
          <p:cNvPr id="30" name="Connector: Elbow 29">
            <a:extLst>
              <a:ext uri="{FF2B5EF4-FFF2-40B4-BE49-F238E27FC236}">
                <a16:creationId xmlns:a16="http://schemas.microsoft.com/office/drawing/2014/main" id="{8F0542A5-F8C5-699E-68DF-5427E58D2A46}"/>
              </a:ext>
            </a:extLst>
          </p:cNvPr>
          <p:cNvCxnSpPr>
            <a:cxnSpLocks/>
          </p:cNvCxnSpPr>
          <p:nvPr/>
        </p:nvCxnSpPr>
        <p:spPr>
          <a:xfrm rot="5400000">
            <a:off x="4665515" y="3452688"/>
            <a:ext cx="1443491" cy="1145335"/>
          </a:xfrm>
          <a:prstGeom prst="bentConnector3">
            <a:avLst>
              <a:gd name="adj1" fmla="val 32479"/>
            </a:avLst>
          </a:prstGeom>
          <a:ln w="19050">
            <a:solidFill>
              <a:srgbClr val="15E5EF"/>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2871C684-AB88-169C-164C-F8E02E301C3A}"/>
              </a:ext>
            </a:extLst>
          </p:cNvPr>
          <p:cNvSpPr/>
          <p:nvPr/>
        </p:nvSpPr>
        <p:spPr>
          <a:xfrm>
            <a:off x="5882953" y="3298926"/>
            <a:ext cx="151620" cy="125964"/>
          </a:xfrm>
          <a:prstGeom prst="ellipse">
            <a:avLst/>
          </a:prstGeom>
          <a:solidFill>
            <a:srgbClr val="15E5EF"/>
          </a:solidFill>
          <a:ln>
            <a:solidFill>
              <a:srgbClr val="15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5E5EF"/>
              </a:solidFill>
            </a:endParaRPr>
          </a:p>
        </p:txBody>
      </p:sp>
      <mc:AlternateContent xmlns:mc="http://schemas.openxmlformats.org/markup-compatibility/2006" xmlns:pslz="http://schemas.microsoft.com/office/powerpoint/2016/slidezoom">
        <mc:Choice Requires="pslz">
          <p:graphicFrame>
            <p:nvGraphicFramePr>
              <p:cNvPr id="40" name="Slide Zoom 39">
                <a:extLst>
                  <a:ext uri="{FF2B5EF4-FFF2-40B4-BE49-F238E27FC236}">
                    <a16:creationId xmlns:a16="http://schemas.microsoft.com/office/drawing/2014/main" id="{08664908-06FE-EDDC-FC95-00922D03931C}"/>
                  </a:ext>
                </a:extLst>
              </p:cNvPr>
              <p:cNvGraphicFramePr>
                <a:graphicFrameLocks noChangeAspect="1"/>
              </p:cNvGraphicFramePr>
              <p:nvPr>
                <p:extLst>
                  <p:ext uri="{D42A27DB-BD31-4B8C-83A1-F6EECF244321}">
                    <p14:modId xmlns:p14="http://schemas.microsoft.com/office/powerpoint/2010/main" val="1718258006"/>
                  </p:ext>
                </p:extLst>
              </p:nvPr>
            </p:nvGraphicFramePr>
            <p:xfrm>
              <a:off x="3956175" y="361714"/>
              <a:ext cx="1716833" cy="965719"/>
            </p:xfrm>
            <a:graphic>
              <a:graphicData uri="http://schemas.microsoft.com/office/powerpoint/2016/slidezoom">
                <pslz:sldZm>
                  <pslz:sldZmObj sldId="259" cId="1142578529">
                    <pslz:zmPr id="{3853F3AE-8EA3-4D09-A8EB-1EB27D019F02}" returnToParent="0" transitionDur="1000">
                      <p166:blipFill xmlns:p166="http://schemas.microsoft.com/office/powerpoint/2016/6/main">
                        <a:blip r:embed="rId3"/>
                        <a:stretch>
                          <a:fillRect/>
                        </a:stretch>
                      </p166:blipFill>
                      <p166:spPr xmlns:p166="http://schemas.microsoft.com/office/powerpoint/2016/6/main">
                        <a:xfrm>
                          <a:off x="0" y="0"/>
                          <a:ext cx="1716833" cy="965719"/>
                        </a:xfrm>
                        <a:prstGeom prst="rect">
                          <a:avLst/>
                        </a:prstGeom>
                        <a:ln>
                          <a:solidFill>
                            <a:srgbClr val="15E5EF"/>
                          </a:solid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40" name="Slide Zoom 39">
                <a:hlinkClick r:id="rId4" action="ppaction://hlinksldjump"/>
                <a:extLst>
                  <a:ext uri="{FF2B5EF4-FFF2-40B4-BE49-F238E27FC236}">
                    <a16:creationId xmlns:a16="http://schemas.microsoft.com/office/drawing/2014/main" id="{08664908-06FE-EDDC-FC95-00922D03931C}"/>
                  </a:ext>
                </a:extLst>
              </p:cNvPr>
              <p:cNvPicPr>
                <a:picLocks noGrp="1" noRot="1" noChangeAspect="1" noMove="1" noResize="1" noEditPoints="1" noAdjustHandles="1" noChangeArrowheads="1" noChangeShapeType="1"/>
              </p:cNvPicPr>
              <p:nvPr/>
            </p:nvPicPr>
            <p:blipFill>
              <a:blip r:embed="rId5"/>
              <a:stretch>
                <a:fillRect/>
              </a:stretch>
            </p:blipFill>
            <p:spPr>
              <a:xfrm>
                <a:off x="3956175" y="361714"/>
                <a:ext cx="1716833" cy="965719"/>
              </a:xfrm>
              <a:prstGeom prst="rect">
                <a:avLst/>
              </a:prstGeom>
              <a:ln>
                <a:solidFill>
                  <a:srgbClr val="15E5EF"/>
                </a:solid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35CAA90C-B301-9E3E-BB82-349266DD060B}"/>
                  </a:ext>
                </a:extLst>
              </p:cNvPr>
              <p:cNvGraphicFramePr>
                <a:graphicFrameLocks noChangeAspect="1"/>
              </p:cNvGraphicFramePr>
              <p:nvPr>
                <p:extLst>
                  <p:ext uri="{D42A27DB-BD31-4B8C-83A1-F6EECF244321}">
                    <p14:modId xmlns:p14="http://schemas.microsoft.com/office/powerpoint/2010/main" val="4148833066"/>
                  </p:ext>
                </p:extLst>
              </p:nvPr>
            </p:nvGraphicFramePr>
            <p:xfrm>
              <a:off x="3759305" y="4826909"/>
              <a:ext cx="2110571" cy="1187196"/>
            </p:xfrm>
            <a:graphic>
              <a:graphicData uri="http://schemas.microsoft.com/office/powerpoint/2016/slidezoom">
                <pslz:sldZm>
                  <pslz:sldZmObj sldId="270" cId="3948227936">
                    <pslz:zmPr id="{E755F298-9926-4722-8AE0-192E838DE8FD}" returnToParent="0" transitionDur="1000">
                      <p166:blipFill xmlns:p166="http://schemas.microsoft.com/office/powerpoint/2016/6/main">
                        <a:blip r:embed="rId6"/>
                        <a:stretch>
                          <a:fillRect/>
                        </a:stretch>
                      </p166:blipFill>
                      <p166:spPr xmlns:p166="http://schemas.microsoft.com/office/powerpoint/2016/6/main">
                        <a:xfrm>
                          <a:off x="0" y="0"/>
                          <a:ext cx="2110571" cy="1187196"/>
                        </a:xfrm>
                        <a:prstGeom prst="rect">
                          <a:avLst/>
                        </a:prstGeom>
                        <a:ln>
                          <a:solidFill>
                            <a:srgbClr val="15E5EF"/>
                          </a:solid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44" name="Slide Zoom 43">
                <a:hlinkClick r:id="rId7" action="ppaction://hlinksldjump"/>
                <a:extLst>
                  <a:ext uri="{FF2B5EF4-FFF2-40B4-BE49-F238E27FC236}">
                    <a16:creationId xmlns:a16="http://schemas.microsoft.com/office/drawing/2014/main" id="{35CAA90C-B301-9E3E-BB82-349266DD060B}"/>
                  </a:ext>
                </a:extLst>
              </p:cNvPr>
              <p:cNvPicPr>
                <a:picLocks noGrp="1" noRot="1" noChangeAspect="1" noMove="1" noResize="1" noEditPoints="1" noAdjustHandles="1" noChangeArrowheads="1" noChangeShapeType="1"/>
              </p:cNvPicPr>
              <p:nvPr/>
            </p:nvPicPr>
            <p:blipFill>
              <a:blip r:embed="rId8"/>
              <a:stretch>
                <a:fillRect/>
              </a:stretch>
            </p:blipFill>
            <p:spPr>
              <a:xfrm>
                <a:off x="3759305" y="4826909"/>
                <a:ext cx="2110571" cy="1187196"/>
              </a:xfrm>
              <a:prstGeom prst="rect">
                <a:avLst/>
              </a:prstGeom>
              <a:ln>
                <a:solidFill>
                  <a:srgbClr val="15E5EF"/>
                </a:solidFill>
              </a:ln>
              <a:effectLst>
                <a:outerShdw blurRad="292100" dist="139700" dir="2700000" algn="tl" rotWithShape="0">
                  <a:srgbClr val="333333">
                    <a:alpha val="65000"/>
                  </a:srgbClr>
                </a:outerShdw>
              </a:effectLst>
            </p:spPr>
          </p:pic>
        </mc:Fallback>
      </mc:AlternateContent>
      <mc:AlternateContent xmlns:mc="http://schemas.openxmlformats.org/markup-compatibility/2006" xmlns:pslz="http://schemas.microsoft.com/office/powerpoint/2016/slidezoom">
        <mc:Choice Requires="pslz">
          <p:graphicFrame>
            <p:nvGraphicFramePr>
              <p:cNvPr id="46" name="Slide Zoom 45">
                <a:extLst>
                  <a:ext uri="{FF2B5EF4-FFF2-40B4-BE49-F238E27FC236}">
                    <a16:creationId xmlns:a16="http://schemas.microsoft.com/office/drawing/2014/main" id="{5CA22D6F-C90B-3252-AF21-9EF7DC35F584}"/>
                  </a:ext>
                </a:extLst>
              </p:cNvPr>
              <p:cNvGraphicFramePr>
                <a:graphicFrameLocks noChangeAspect="1"/>
              </p:cNvGraphicFramePr>
              <p:nvPr>
                <p:extLst>
                  <p:ext uri="{D42A27DB-BD31-4B8C-83A1-F6EECF244321}">
                    <p14:modId xmlns:p14="http://schemas.microsoft.com/office/powerpoint/2010/main" val="3538050504"/>
                  </p:ext>
                </p:extLst>
              </p:nvPr>
            </p:nvGraphicFramePr>
            <p:xfrm>
              <a:off x="383158" y="2333550"/>
              <a:ext cx="1940160" cy="1091340"/>
            </p:xfrm>
            <a:graphic>
              <a:graphicData uri="http://schemas.microsoft.com/office/powerpoint/2016/slidezoom">
                <pslz:sldZm>
                  <pslz:sldZmObj sldId="272" cId="3270365735">
                    <pslz:zmPr id="{BC582438-A0E0-420F-B263-C6182494276B}" returnToParent="0" transitionDur="1000">
                      <p166:blipFill xmlns:p166="http://schemas.microsoft.com/office/powerpoint/2016/6/main">
                        <a:blip r:embed="rId9"/>
                        <a:stretch>
                          <a:fillRect/>
                        </a:stretch>
                      </p166:blipFill>
                      <p166:spPr xmlns:p166="http://schemas.microsoft.com/office/powerpoint/2016/6/main">
                        <a:xfrm>
                          <a:off x="0" y="0"/>
                          <a:ext cx="1940160" cy="1091340"/>
                        </a:xfrm>
                        <a:prstGeom prst="rect">
                          <a:avLst/>
                        </a:prstGeom>
                        <a:ln>
                          <a:solidFill>
                            <a:srgbClr val="15E5EF"/>
                          </a:solidFill>
                        </a:ln>
                        <a:effectLst>
                          <a:outerShdw blurRad="292100" dist="139700" dir="2700000" algn="tl" rotWithShape="0">
                            <a:srgbClr val="333333">
                              <a:alpha val="65000"/>
                            </a:srgbClr>
                          </a:outerShdw>
                        </a:effectLst>
                      </p166:spPr>
                    </pslz:zmPr>
                  </pslz:sldZmObj>
                </pslz:sldZm>
              </a:graphicData>
            </a:graphic>
          </p:graphicFrame>
        </mc:Choice>
        <mc:Fallback xmlns="">
          <p:pic>
            <p:nvPicPr>
              <p:cNvPr id="46" name="Slide Zoom 45">
                <a:hlinkClick r:id="rId10" action="ppaction://hlinksldjump"/>
                <a:extLst>
                  <a:ext uri="{FF2B5EF4-FFF2-40B4-BE49-F238E27FC236}">
                    <a16:creationId xmlns:a16="http://schemas.microsoft.com/office/drawing/2014/main" id="{5CA22D6F-C90B-3252-AF21-9EF7DC35F584}"/>
                  </a:ext>
                </a:extLst>
              </p:cNvPr>
              <p:cNvPicPr>
                <a:picLocks noGrp="1" noRot="1" noChangeAspect="1" noMove="1" noResize="1" noEditPoints="1" noAdjustHandles="1" noChangeArrowheads="1" noChangeShapeType="1"/>
              </p:cNvPicPr>
              <p:nvPr/>
            </p:nvPicPr>
            <p:blipFill>
              <a:blip r:embed="rId11"/>
              <a:stretch>
                <a:fillRect/>
              </a:stretch>
            </p:blipFill>
            <p:spPr>
              <a:xfrm>
                <a:off x="383158" y="2333550"/>
                <a:ext cx="1940160" cy="1091340"/>
              </a:xfrm>
              <a:prstGeom prst="rect">
                <a:avLst/>
              </a:prstGeom>
              <a:ln>
                <a:solidFill>
                  <a:srgbClr val="15E5EF"/>
                </a:solidFill>
              </a:ln>
              <a:effectLst>
                <a:outerShdw blurRad="292100" dist="139700" dir="2700000" algn="tl" rotWithShape="0">
                  <a:srgbClr val="333333">
                    <a:alpha val="65000"/>
                  </a:srgbClr>
                </a:outerShdw>
              </a:effectLst>
            </p:spPr>
          </p:pic>
        </mc:Fallback>
      </mc:AlternateContent>
      <p:cxnSp>
        <p:nvCxnSpPr>
          <p:cNvPr id="47" name="Straight Connector 46">
            <a:extLst>
              <a:ext uri="{FF2B5EF4-FFF2-40B4-BE49-F238E27FC236}">
                <a16:creationId xmlns:a16="http://schemas.microsoft.com/office/drawing/2014/main" id="{E8F76949-65C5-4FC4-56BF-174FF30E0F20}"/>
              </a:ext>
            </a:extLst>
          </p:cNvPr>
          <p:cNvCxnSpPr/>
          <p:nvPr/>
        </p:nvCxnSpPr>
        <p:spPr>
          <a:xfrm flipH="1">
            <a:off x="8163815" y="2907596"/>
            <a:ext cx="1716833" cy="0"/>
          </a:xfrm>
          <a:prstGeom prst="line">
            <a:avLst/>
          </a:prstGeom>
          <a:ln w="19050">
            <a:solidFill>
              <a:srgbClr val="15E5EF"/>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816A5D6-9DEF-F24C-F761-4D8F29D810A7}"/>
              </a:ext>
            </a:extLst>
          </p:cNvPr>
          <p:cNvSpPr/>
          <p:nvPr/>
        </p:nvSpPr>
        <p:spPr>
          <a:xfrm>
            <a:off x="8163346" y="2837903"/>
            <a:ext cx="151620" cy="125964"/>
          </a:xfrm>
          <a:prstGeom prst="ellipse">
            <a:avLst/>
          </a:prstGeom>
          <a:solidFill>
            <a:srgbClr val="15E5EF"/>
          </a:solidFill>
          <a:ln>
            <a:solidFill>
              <a:srgbClr val="15E5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15E5EF"/>
              </a:solidFill>
            </a:endParaRPr>
          </a:p>
        </p:txBody>
      </p:sp>
      <mc:AlternateContent xmlns:mc="http://schemas.openxmlformats.org/markup-compatibility/2006" xmlns:pslz="http://schemas.microsoft.com/office/powerpoint/2016/slidezoom">
        <mc:Choice Requires="pslz">
          <p:graphicFrame>
            <p:nvGraphicFramePr>
              <p:cNvPr id="50" name="Slide Zoom 49">
                <a:extLst>
                  <a:ext uri="{FF2B5EF4-FFF2-40B4-BE49-F238E27FC236}">
                    <a16:creationId xmlns:a16="http://schemas.microsoft.com/office/drawing/2014/main" id="{7836BF49-6599-C2BD-83BB-E66F35602A5F}"/>
                  </a:ext>
                </a:extLst>
              </p:cNvPr>
              <p:cNvGraphicFramePr>
                <a:graphicFrameLocks noChangeAspect="1"/>
              </p:cNvGraphicFramePr>
              <p:nvPr>
                <p:extLst>
                  <p:ext uri="{D42A27DB-BD31-4B8C-83A1-F6EECF244321}">
                    <p14:modId xmlns:p14="http://schemas.microsoft.com/office/powerpoint/2010/main" val="2644437107"/>
                  </p:ext>
                </p:extLst>
              </p:nvPr>
            </p:nvGraphicFramePr>
            <p:xfrm>
              <a:off x="9880648" y="2333551"/>
              <a:ext cx="1928194" cy="1091340"/>
            </p:xfrm>
            <a:graphic>
              <a:graphicData uri="http://schemas.microsoft.com/office/powerpoint/2016/slidezoom">
                <pslz:sldZm>
                  <pslz:sldZmObj sldId="274" cId="3791271055">
                    <pslz:zmPr id="{3BCEB8F6-90C4-4079-A6C5-F39058CAE13C}" returnToParent="0" transitionDur="1000">
                      <p166:blipFill xmlns:p166="http://schemas.microsoft.com/office/powerpoint/2016/6/main">
                        <a:blip r:embed="rId12"/>
                        <a:stretch>
                          <a:fillRect/>
                        </a:stretch>
                      </p166:blipFill>
                      <p166:spPr xmlns:p166="http://schemas.microsoft.com/office/powerpoint/2016/6/main">
                        <a:xfrm>
                          <a:off x="0" y="0"/>
                          <a:ext cx="1928194" cy="1091340"/>
                        </a:xfrm>
                        <a:prstGeom prst="rect">
                          <a:avLst/>
                        </a:prstGeom>
                        <a:ln w="19050">
                          <a:solidFill>
                            <a:srgbClr val="15E5EF"/>
                          </a:solidFill>
                        </a:ln>
                      </p166:spPr>
                    </pslz:zmPr>
                  </pslz:sldZmObj>
                </pslz:sldZm>
              </a:graphicData>
            </a:graphic>
          </p:graphicFrame>
        </mc:Choice>
        <mc:Fallback xmlns="">
          <p:pic>
            <p:nvPicPr>
              <p:cNvPr id="50" name="Slide Zoom 49">
                <a:hlinkClick r:id="rId13" action="ppaction://hlinksldjump"/>
                <a:extLst>
                  <a:ext uri="{FF2B5EF4-FFF2-40B4-BE49-F238E27FC236}">
                    <a16:creationId xmlns:a16="http://schemas.microsoft.com/office/drawing/2014/main" id="{7836BF49-6599-C2BD-83BB-E66F35602A5F}"/>
                  </a:ext>
                </a:extLst>
              </p:cNvPr>
              <p:cNvPicPr>
                <a:picLocks noGrp="1" noRot="1" noChangeAspect="1" noMove="1" noResize="1" noEditPoints="1" noAdjustHandles="1" noChangeArrowheads="1" noChangeShapeType="1"/>
              </p:cNvPicPr>
              <p:nvPr/>
            </p:nvPicPr>
            <p:blipFill>
              <a:blip r:embed="rId14"/>
              <a:stretch>
                <a:fillRect/>
              </a:stretch>
            </p:blipFill>
            <p:spPr>
              <a:xfrm>
                <a:off x="9880648" y="2333551"/>
                <a:ext cx="1928194" cy="1091340"/>
              </a:xfrm>
              <a:prstGeom prst="rect">
                <a:avLst/>
              </a:prstGeom>
              <a:ln w="19050">
                <a:solidFill>
                  <a:srgbClr val="15E5EF"/>
                </a:solidFill>
              </a:ln>
            </p:spPr>
          </p:pic>
        </mc:Fallback>
      </mc:AlternateContent>
    </p:spTree>
    <p:extLst>
      <p:ext uri="{BB962C8B-B14F-4D97-AF65-F5344CB8AC3E}">
        <p14:creationId xmlns:p14="http://schemas.microsoft.com/office/powerpoint/2010/main" val="2491706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childTnLst>
                                    <p:animMotion origin="layout" path="M 0.00013 -0.01621 L 0.00013 -0.01597 C -0.00156 -0.05046 -0.00052 -0.03727 -0.00221 -0.05579 C -0.01094 -0.05533 -0.01953 -0.05371 -0.02825 -0.0544 C -0.03424 -0.05509 -0.03997 -0.05903 -0.04583 -0.05996 C -0.05729 -0.06134 -0.06888 -0.06088 -0.08034 -0.06134 C -0.09192 -0.06458 -0.08659 -0.06227 -0.09635 -0.06806 C -0.09739 -0.07037 -0.09896 -0.07222 -0.09948 -0.07477 C -0.10026 -0.07871 -0.10013 -0.0831 -0.10026 -0.08704 C -0.10065 -0.10926 -0.10065 -0.13148 -0.10104 -0.15371 C -0.10182 -0.2044 -0.10169 -0.16227 -0.10169 -0.18634 " pathEditMode="relative" rAng="0" ptsTypes="AAAAAAAAAAA">
                                      <p:cBhvr>
                                        <p:cTn id="6" dur="2000" fill="hold"/>
                                        <p:tgtEl>
                                          <p:spTgt spid="21"/>
                                        </p:tgtEl>
                                        <p:attrNameLst>
                                          <p:attrName>ppt_x</p:attrName>
                                          <p:attrName>ppt_y</p:attrName>
                                        </p:attrNameLst>
                                      </p:cBhvr>
                                      <p:rCtr x="-5104" y="-8495"/>
                                    </p:animMotion>
                                  </p:childTnLst>
                                </p:cTn>
                              </p:par>
                              <p:par>
                                <p:cTn id="7" presetID="35" presetClass="path" presetSubtype="0" repeatCount="indefinite" accel="50000" decel="50000" fill="hold" grpId="0" nodeType="withEffect">
                                  <p:stCondLst>
                                    <p:cond delay="0"/>
                                  </p:stCondLst>
                                  <p:childTnLst>
                                    <p:animMotion origin="layout" path="M 5E-6 3.33333E-6 L -0.13516 3.33333E-6 " pathEditMode="relative" rAng="0" ptsTypes="AA">
                                      <p:cBhvr>
                                        <p:cTn id="8" dur="2000" fill="hold"/>
                                        <p:tgtEl>
                                          <p:spTgt spid="28"/>
                                        </p:tgtEl>
                                        <p:attrNameLst>
                                          <p:attrName>ppt_x</p:attrName>
                                          <p:attrName>ppt_y</p:attrName>
                                        </p:attrNameLst>
                                      </p:cBhvr>
                                      <p:rCtr x="-6758" y="0"/>
                                    </p:animMotion>
                                  </p:childTnLst>
                                </p:cTn>
                              </p:par>
                              <p:par>
                                <p:cTn id="9" presetID="0" presetClass="path" presetSubtype="0" repeatCount="indefinite" accel="50000" decel="50000" fill="hold" grpId="0" nodeType="withEffect">
                                  <p:stCondLst>
                                    <p:cond delay="0"/>
                                  </p:stCondLst>
                                  <p:childTnLst>
                                    <p:animMotion origin="layout" path="M -0.00013 0.01782 L -0.00013 0.01805 C 0.00013 0.02569 0.00026 0.03379 0.00065 0.04189 C 0.00091 0.04514 0.00156 0.04838 0.00156 0.05162 C 0.00156 0.05648 0.00091 0.06111 0.00065 0.06597 L -0.01445 0.06458 C -0.02083 0.06389 -0.02721 0.06389 -0.03359 0.06296 C -0.0345 0.06296 -0.03515 0.0618 -0.03594 0.06157 C -0.04153 0.06088 -0.04713 0.06064 -0.05273 0.06018 C -0.06784 0.05764 -0.07812 0.05509 -0.09583 0.06018 C -0.09739 0.06064 -0.09531 0.06597 -0.09505 0.06875 C -0.09544 0.11111 -0.09674 0.14259 -0.09505 0.18217 C -0.09492 0.18402 -0.0944 0.18588 -0.09427 0.18773 C -0.09388 0.19051 -0.09375 0.19351 -0.09349 0.19629 L -0.09427 0.20208 " pathEditMode="relative" rAng="0" ptsTypes="AAAAAAAAAAAAAAA">
                                      <p:cBhvr>
                                        <p:cTn id="10" dur="2000" fill="hold"/>
                                        <p:tgtEl>
                                          <p:spTgt spid="37"/>
                                        </p:tgtEl>
                                        <p:attrNameLst>
                                          <p:attrName>ppt_x</p:attrName>
                                          <p:attrName>ppt_y</p:attrName>
                                        </p:attrNameLst>
                                      </p:cBhvr>
                                      <p:rCtr x="-4740" y="9213"/>
                                    </p:animMotion>
                                  </p:childTnLst>
                                </p:cTn>
                              </p:par>
                              <p:par>
                                <p:cTn id="11" presetID="63" presetClass="path" presetSubtype="0" repeatCount="indefinite" accel="50000" decel="50000" fill="hold" grpId="0" nodeType="withEffect">
                                  <p:stCondLst>
                                    <p:cond delay="0"/>
                                  </p:stCondLst>
                                  <p:childTnLst>
                                    <p:animMotion origin="layout" path="M -1.25E-6 3.33333E-6 L 0.12787 0.00115 " pathEditMode="relative" rAng="0" ptsTypes="AA">
                                      <p:cBhvr>
                                        <p:cTn id="12" dur="2000" fill="hold"/>
                                        <p:tgtEl>
                                          <p:spTgt spid="48"/>
                                        </p:tgtEl>
                                        <p:attrNameLst>
                                          <p:attrName>ppt_x</p:attrName>
                                          <p:attrName>ppt_y</p:attrName>
                                        </p:attrNameLst>
                                      </p:cBhvr>
                                      <p:rCtr x="6393"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animBg="1"/>
      <p:bldP spid="37"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857C93-0C2E-B28A-AFD2-56FB78DAAC2F}"/>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B9D2C69-C2A6-9302-C04B-61FF1ABEB8D5}"/>
              </a:ext>
            </a:extLst>
          </p:cNvPr>
          <p:cNvSpPr/>
          <p:nvPr/>
        </p:nvSpPr>
        <p:spPr>
          <a:xfrm>
            <a:off x="2241708" y="1543869"/>
            <a:ext cx="7708585" cy="3770263"/>
          </a:xfrm>
          <a:prstGeom prst="rect">
            <a:avLst/>
          </a:prstGeom>
          <a:noFill/>
        </p:spPr>
        <p:txBody>
          <a:bodyPr wrap="none" lIns="91440" tIns="45720" rIns="91440" bIns="45720">
            <a:spAutoFit/>
          </a:bodyPr>
          <a:lstStyle/>
          <a:p>
            <a:pPr algn="ctr"/>
            <a:r>
              <a:rPr lang="en-US" sz="239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EXCEL</a:t>
            </a:r>
          </a:p>
        </p:txBody>
      </p:sp>
    </p:spTree>
    <p:extLst>
      <p:ext uri="{BB962C8B-B14F-4D97-AF65-F5344CB8AC3E}">
        <p14:creationId xmlns:p14="http://schemas.microsoft.com/office/powerpoint/2010/main" val="3791271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E7E7"/>
        </a:solidFill>
        <a:effectLst/>
      </p:bgPr>
    </p:bg>
    <p:spTree>
      <p:nvGrpSpPr>
        <p:cNvPr id="1" name="">
          <a:extLst>
            <a:ext uri="{FF2B5EF4-FFF2-40B4-BE49-F238E27FC236}">
              <a16:creationId xmlns:a16="http://schemas.microsoft.com/office/drawing/2014/main" id="{2495D2CA-2540-B74D-5F64-0019D36C0D6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8870DF-F129-5DF5-E8DF-017A46FD5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331"/>
            <a:ext cx="12192000" cy="6867331"/>
          </a:xfrm>
          <a:prstGeom prst="rect">
            <a:avLst/>
          </a:prstGeom>
          <a:solidFill>
            <a:srgbClr val="666666"/>
          </a:solidFill>
        </p:spPr>
      </p:pic>
      <p:sp>
        <p:nvSpPr>
          <p:cNvPr id="3" name="Rectangle 2">
            <a:hlinkClick r:id="rId3" action="ppaction://hlinksldjump"/>
            <a:extLst>
              <a:ext uri="{FF2B5EF4-FFF2-40B4-BE49-F238E27FC236}">
                <a16:creationId xmlns:a16="http://schemas.microsoft.com/office/drawing/2014/main" id="{88AC9D75-E84E-9937-B795-9D5C4B5F4426}"/>
              </a:ext>
            </a:extLst>
          </p:cNvPr>
          <p:cNvSpPr/>
          <p:nvPr/>
        </p:nvSpPr>
        <p:spPr>
          <a:xfrm>
            <a:off x="10897406" y="5999584"/>
            <a:ext cx="1294594" cy="400110"/>
          </a:xfrm>
          <a:prstGeom prst="rect">
            <a:avLst/>
          </a:prstGeom>
          <a:noFill/>
        </p:spPr>
        <p:txBody>
          <a:bodyPr wrap="square" lIns="91440" tIns="45720" rIns="91440" bIns="45720">
            <a:spAutoFit/>
          </a:bodyPr>
          <a:lstStyle/>
          <a:p>
            <a:pPr algn="ctr"/>
            <a:r>
              <a:rPr lang="en-US" sz="2000" b="1" cap="none" spc="50" dirty="0">
                <a:ln w="9525" cmpd="sng">
                  <a:solidFill>
                    <a:schemeClr val="accent1"/>
                  </a:solidFill>
                  <a:prstDash val="solid"/>
                </a:ln>
                <a:effectLst>
                  <a:glow rad="228600">
                    <a:schemeClr val="accent3">
                      <a:satMod val="175000"/>
                      <a:alpha val="40000"/>
                    </a:schemeClr>
                  </a:glow>
                </a:effectLst>
              </a:rPr>
              <a:t>EXCEL</a:t>
            </a:r>
          </a:p>
        </p:txBody>
      </p:sp>
    </p:spTree>
    <p:extLst>
      <p:ext uri="{BB962C8B-B14F-4D97-AF65-F5344CB8AC3E}">
        <p14:creationId xmlns:p14="http://schemas.microsoft.com/office/powerpoint/2010/main" val="394201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7C2F9F-6458-159B-53E6-918E2D0DDBF4}"/>
              </a:ext>
            </a:extLst>
          </p:cNvPr>
          <p:cNvSpPr/>
          <p:nvPr/>
        </p:nvSpPr>
        <p:spPr>
          <a:xfrm>
            <a:off x="0" y="0"/>
            <a:ext cx="12192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4297CF1A-69E2-D400-FCA6-50014A3C2259}"/>
              </a:ext>
            </a:extLst>
          </p:cNvPr>
          <p:cNvSpPr/>
          <p:nvPr/>
        </p:nvSpPr>
        <p:spPr>
          <a:xfrm>
            <a:off x="3570308" y="1543869"/>
            <a:ext cx="5051384" cy="3770263"/>
          </a:xfrm>
          <a:prstGeom prst="rect">
            <a:avLst/>
          </a:prstGeom>
          <a:noFill/>
        </p:spPr>
        <p:txBody>
          <a:bodyPr wrap="none" lIns="91440" tIns="45720" rIns="91440" bIns="45720">
            <a:spAutoFit/>
          </a:bodyPr>
          <a:lstStyle/>
          <a:p>
            <a:pPr algn="ctr"/>
            <a:r>
              <a:rPr lang="en-US" sz="23900" b="1" cap="none" spc="50" dirty="0">
                <a:ln w="9525" cmpd="sng">
                  <a:solidFill>
                    <a:schemeClr val="accent1"/>
                  </a:solidFill>
                  <a:prstDash val="solid"/>
                </a:ln>
                <a:solidFill>
                  <a:srgbClr val="70AD47">
                    <a:tint val="1000"/>
                  </a:srgbClr>
                </a:solidFill>
                <a:effectLst>
                  <a:glow rad="228600">
                    <a:schemeClr val="accent3">
                      <a:satMod val="175000"/>
                      <a:alpha val="40000"/>
                    </a:schemeClr>
                  </a:glow>
                </a:effectLst>
              </a:rPr>
              <a:t>SQL</a:t>
            </a:r>
          </a:p>
        </p:txBody>
      </p:sp>
    </p:spTree>
    <p:extLst>
      <p:ext uri="{BB962C8B-B14F-4D97-AF65-F5344CB8AC3E}">
        <p14:creationId xmlns:p14="http://schemas.microsoft.com/office/powerpoint/2010/main" val="1142578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5679</TotalTime>
  <Words>1353</Words>
  <Application>Microsoft Office PowerPoint</Application>
  <PresentationFormat>Widescreen</PresentationFormat>
  <Paragraphs>233</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Nishma</dc:creator>
  <cp:lastModifiedBy>Nishma</cp:lastModifiedBy>
  <cp:revision>122</cp:revision>
  <dcterms:created xsi:type="dcterms:W3CDTF">2025-02-26T15:24:17Z</dcterms:created>
  <dcterms:modified xsi:type="dcterms:W3CDTF">2025-03-02T14:09:00Z</dcterms:modified>
</cp:coreProperties>
</file>